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96" r:id="rId3"/>
    <p:sldId id="261" r:id="rId4"/>
    <p:sldId id="291" r:id="rId5"/>
    <p:sldId id="264" r:id="rId6"/>
    <p:sldId id="297" r:id="rId7"/>
    <p:sldId id="267" r:id="rId8"/>
    <p:sldId id="268" r:id="rId9"/>
    <p:sldId id="270" r:id="rId10"/>
    <p:sldId id="271" r:id="rId11"/>
    <p:sldId id="272" r:id="rId12"/>
    <p:sldId id="273" r:id="rId13"/>
    <p:sldId id="275" r:id="rId14"/>
    <p:sldId id="274" r:id="rId15"/>
    <p:sldId id="276" r:id="rId16"/>
    <p:sldId id="277" r:id="rId17"/>
    <p:sldId id="298" r:id="rId18"/>
    <p:sldId id="292" r:id="rId19"/>
    <p:sldId id="279" r:id="rId20"/>
    <p:sldId id="280" r:id="rId21"/>
    <p:sldId id="281" r:id="rId22"/>
    <p:sldId id="284" r:id="rId23"/>
    <p:sldId id="287" r:id="rId24"/>
    <p:sldId id="295" r:id="rId25"/>
    <p:sldId id="289" r:id="rId26"/>
    <p:sldId id="290" r:id="rId27"/>
    <p:sldId id="260" r:id="rId2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99"/>
    <a:srgbClr val="FE9202"/>
    <a:srgbClr val="FFDC47"/>
    <a:srgbClr val="990099"/>
    <a:srgbClr val="FF4370"/>
    <a:srgbClr val="FFF3E7"/>
    <a:srgbClr val="5EEC3C"/>
    <a:srgbClr val="CCCC00"/>
    <a:srgbClr val="FFCC66"/>
    <a:srgbClr val="007033"/>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91" d="100"/>
          <a:sy n="91" d="100"/>
        </p:scale>
        <p:origin x="-786" y="-96"/>
      </p:cViewPr>
      <p:guideLst>
        <p:guide orient="horz" pos="162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9.png>
</file>

<file path=ppt/media/image2.jpeg>
</file>

<file path=ppt/media/image20.pn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8D6D76-7776-4137-9E80-73DBA59F6737}" type="datetimeFigureOut">
              <a:rPr lang="en-US" smtClean="0"/>
              <a:pPr/>
              <a:t>8/27/2018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C00140-4C97-46D4-BBD5-BE32F7E76089}" type="slidenum">
              <a:rPr lang="en-US" smtClean="0"/>
              <a:pPr/>
              <a:t>‹#›</a:t>
            </a:fld>
            <a:endParaRPr lang="en-US"/>
          </a:p>
        </p:txBody>
      </p:sp>
    </p:spTree>
    <p:extLst>
      <p:ext uri="{BB962C8B-B14F-4D97-AF65-F5344CB8AC3E}">
        <p14:creationId xmlns="" xmlns:p14="http://schemas.microsoft.com/office/powerpoint/2010/main" val="11446400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pPr/>
              <a:t>27</a:t>
            </a:fld>
            <a:endParaRPr lang="en-US"/>
          </a:p>
        </p:txBody>
      </p:sp>
    </p:spTree>
    <p:extLst>
      <p:ext uri="{BB962C8B-B14F-4D97-AF65-F5344CB8AC3E}">
        <p14:creationId xmlns="" xmlns:p14="http://schemas.microsoft.com/office/powerpoint/2010/main" val="27150331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419045"/>
            <a:ext cx="8093365" cy="1527050"/>
          </a:xfrm>
          <a:noFill/>
          <a:effectLst>
            <a:outerShdw blurRad="50800" dist="38100" dir="2700000" algn="tl" rotWithShape="0">
              <a:prstClr val="black">
                <a:alpha val="40000"/>
              </a:prstClr>
            </a:outerShdw>
          </a:effectLst>
        </p:spPr>
        <p:txBody>
          <a:bodyPr>
            <a:normAutofit/>
          </a:bodyPr>
          <a:lstStyle>
            <a:lvl1pPr algn="r">
              <a:defRPr sz="3600">
                <a:solidFill>
                  <a:srgbClr val="002060"/>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296260" y="3946095"/>
            <a:ext cx="8246070" cy="610820"/>
          </a:xfrm>
        </p:spPr>
        <p:txBody>
          <a:bodyPr>
            <a:normAutofit/>
          </a:bodyPr>
          <a:lstStyle>
            <a:lvl1pPr marL="0" indent="0" algn="r">
              <a:buNone/>
              <a:defRPr sz="2800" b="0" i="0">
                <a:solidFill>
                  <a:srgbClr val="00B0F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8/27/2018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 xmlns:a16="http://schemas.microsoft.com/office/drawing/2014/main" id="{3B92A184-F5DD-49D0-8A7A-F638662036C3}"/>
              </a:ext>
            </a:extLst>
          </p:cNvPr>
          <p:cNvPicPr>
            <a:picLocks noChangeAspect="1" noChangeArrowheads="1"/>
          </p:cNvPicPr>
          <p:nvPr userDrawn="1"/>
        </p:nvPicPr>
        <p:blipFill>
          <a:blip r:embed="rId2">
            <a:extLst>
              <a:ext uri="{28A0092B-C50C-407E-A947-70E740481C1C}">
                <a14:useLocalDpi xmlns="" xmlns:a14="http://schemas.microsoft.com/office/drawing/2010/main" val="0"/>
              </a:ext>
            </a:extLst>
          </a:blip>
          <a:stretch>
            <a:fillRect/>
          </a:stretch>
        </p:blipFill>
        <p:spPr bwMode="auto">
          <a:xfrm>
            <a:off x="3918306" y="2326213"/>
            <a:ext cx="1463784" cy="526961"/>
          </a:xfrm>
          <a:prstGeom prst="rect">
            <a:avLst/>
          </a:prstGeom>
          <a:noFill/>
          <a:ln>
            <a:noFill/>
          </a:ln>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8246070" cy="610820"/>
          </a:xfrm>
        </p:spPr>
        <p:txBody>
          <a:bodyPr>
            <a:normAutofit/>
          </a:bodyPr>
          <a:lstStyle>
            <a:lvl1pPr algn="r">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655520"/>
            <a:ext cx="8246070" cy="3054094"/>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1425" y="433880"/>
            <a:ext cx="6260905" cy="572644"/>
          </a:xfrm>
        </p:spPr>
        <p:txBody>
          <a:bodyPr>
            <a:normAutofit/>
          </a:bodyPr>
          <a:lstStyle>
            <a:lvl1pPr algn="l">
              <a:defRPr sz="3600">
                <a:solidFill>
                  <a:srgbClr val="00B0F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281425" y="1197406"/>
            <a:ext cx="6260905" cy="3358356"/>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8/27/2018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8/27/2018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8/27/2018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4" y="433880"/>
            <a:ext cx="8246071" cy="610820"/>
          </a:xfrm>
        </p:spPr>
        <p:txBody>
          <a:bodyPr>
            <a:normAutofit/>
          </a:bodyPr>
          <a:lstStyle>
            <a:lvl1pPr algn="r">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1812" y="1655520"/>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266340"/>
            <a:ext cx="4040188" cy="2137871"/>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20"/>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266340"/>
            <a:ext cx="4041775" cy="2137871"/>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8/27/2018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8/27/2018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8/27/2018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8/27/2018</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 xmlns:a16="http://schemas.microsoft.com/office/drawing/2014/main" id="{A70D29F8-BEF2-403B-8E4C-581E08219482}"/>
              </a:ext>
            </a:extLst>
          </p:cNvPr>
          <p:cNvSpPr txBox="1"/>
          <p:nvPr userDrawn="1"/>
        </p:nvSpPr>
        <p:spPr>
          <a:xfrm>
            <a:off x="-9150" y="5213747"/>
            <a:ext cx="8389625" cy="523220"/>
          </a:xfrm>
          <a:prstGeom prst="rect">
            <a:avLst/>
          </a:prstGeom>
          <a:noFill/>
        </p:spPr>
        <p:txBody>
          <a:bodyPr wrap="square" rtlCol="0">
            <a:spAutoFit/>
          </a:bodyPr>
          <a:lstStyle/>
          <a:p>
            <a:r>
              <a:rPr lang="en-US" sz="1400">
                <a:solidFill>
                  <a:schemeClr val="bg1">
                    <a:lumMod val="65000"/>
                  </a:schemeClr>
                </a:solidFill>
              </a:rPr>
              <a:t>This presentation uses a free template provided by FPPT.com</a:t>
            </a:r>
          </a:p>
          <a:p>
            <a:r>
              <a:rPr lang="en-US" sz="1400">
                <a:solidFill>
                  <a:schemeClr val="bg1">
                    <a:lumMod val="65000"/>
                  </a:schemeClr>
                </a:solidFill>
              </a:rPr>
              <a:t>www.free-power-point-templates.com</a:t>
            </a:r>
          </a:p>
        </p:txBody>
      </p:sp>
    </p:spTree>
    <p:extLst>
      <p:ext uri="{BB962C8B-B14F-4D97-AF65-F5344CB8AC3E}">
        <p14:creationId xmlns=""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emf"/><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5.xml"/><Relationship Id="rId4" Type="http://schemas.openxmlformats.org/officeDocument/2006/relationships/image" Target="../media/image27.jpeg"/></Relationships>
</file>

<file path=ppt/slides/_rels/slide2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google/google-landmarks-dataset" TargetMode="Externa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8596" y="1500180"/>
            <a:ext cx="8093365" cy="1527050"/>
          </a:xfrm>
        </p:spPr>
        <p:txBody>
          <a:bodyPr/>
          <a:lstStyle/>
          <a:p>
            <a:r>
              <a:rPr lang="en-US" sz="4000" b="1" dirty="0" smtClean="0">
                <a:solidFill>
                  <a:srgbClr val="FE9202"/>
                </a:solidFill>
              </a:rPr>
              <a:t>Capstone Project @GA</a:t>
            </a:r>
            <a:r>
              <a:rPr lang="en-US" dirty="0" smtClean="0"/>
              <a:t/>
            </a:r>
            <a:br>
              <a:rPr lang="en-US" dirty="0" smtClean="0"/>
            </a:br>
            <a:endParaRPr lang="en-US" dirty="0"/>
          </a:p>
        </p:txBody>
      </p:sp>
      <p:sp>
        <p:nvSpPr>
          <p:cNvPr id="3" name="Subtitle 2"/>
          <p:cNvSpPr>
            <a:spLocks noGrp="1"/>
          </p:cNvSpPr>
          <p:nvPr>
            <p:ph type="subTitle" idx="1"/>
          </p:nvPr>
        </p:nvSpPr>
        <p:spPr>
          <a:xfrm>
            <a:off x="285720" y="3143254"/>
            <a:ext cx="8246070" cy="610820"/>
          </a:xfrm>
        </p:spPr>
        <p:txBody>
          <a:bodyPr>
            <a:noAutofit/>
          </a:bodyPr>
          <a:lstStyle/>
          <a:p>
            <a:r>
              <a:rPr lang="en-US" sz="1800" dirty="0" smtClean="0">
                <a:solidFill>
                  <a:srgbClr val="C00000"/>
                </a:solidFill>
              </a:rPr>
              <a:t>Google Landmark recognition challenge</a:t>
            </a:r>
          </a:p>
          <a:p>
            <a:r>
              <a:rPr lang="en-US" sz="1800" dirty="0" smtClean="0">
                <a:solidFill>
                  <a:srgbClr val="C00000"/>
                </a:solidFill>
              </a:rPr>
              <a:t>--by Wei Fu</a:t>
            </a:r>
          </a:p>
          <a:p>
            <a:r>
              <a:rPr lang="en-AU" sz="1800" dirty="0" smtClean="0">
                <a:solidFill>
                  <a:srgbClr val="C00000"/>
                </a:solidFill>
              </a:rPr>
              <a:t>August 2018</a:t>
            </a:r>
            <a:endParaRPr lang="en-US" sz="1800" dirty="0">
              <a:solidFill>
                <a:srgbClr val="C00000"/>
              </a:solidFill>
            </a:endParaRPr>
          </a:p>
        </p:txBody>
      </p:sp>
    </p:spTree>
    <p:extLst>
      <p:ext uri="{BB962C8B-B14F-4D97-AF65-F5344CB8AC3E}">
        <p14:creationId xmlns="" xmlns:p14="http://schemas.microsoft.com/office/powerpoint/2010/main" val="363920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https://lh5.googleusercontent.com/x_nbvNeYp6cuiY4lzL_nqd4hqh1OXdyAvMf3TfBsWU7KWsi5PGYnW4htTW9kw8ZLaKMbNTsG8fhiQa4uK4SVAQ27fYC7DYFxY-0TdiTeORjUDynzT-eN0mLppcWQUZh-hhhHTqIdLHU"/>
          <p:cNvPicPr>
            <a:picLocks noChangeAspect="1" noChangeArrowheads="1"/>
          </p:cNvPicPr>
          <p:nvPr/>
        </p:nvPicPr>
        <p:blipFill>
          <a:blip r:embed="rId2"/>
          <a:srcRect l="15276" t="25260" r="36957" b="8333"/>
          <a:stretch>
            <a:fillRect/>
          </a:stretch>
        </p:blipFill>
        <p:spPr bwMode="auto">
          <a:xfrm>
            <a:off x="1142976" y="1178709"/>
            <a:ext cx="6215106" cy="3643338"/>
          </a:xfrm>
          <a:prstGeom prst="rect">
            <a:avLst/>
          </a:prstGeom>
          <a:noFill/>
        </p:spPr>
      </p:pic>
      <p:sp>
        <p:nvSpPr>
          <p:cNvPr id="4" name="Title 1"/>
          <p:cNvSpPr>
            <a:spLocks noGrp="1"/>
          </p:cNvSpPr>
          <p:nvPr>
            <p:ph type="title"/>
          </p:nvPr>
        </p:nvSpPr>
        <p:spPr>
          <a:xfrm>
            <a:off x="500034" y="285734"/>
            <a:ext cx="8246070" cy="610820"/>
          </a:xfrm>
        </p:spPr>
        <p:txBody>
          <a:bodyPr>
            <a:normAutofit/>
          </a:bodyPr>
          <a:lstStyle/>
          <a:p>
            <a:r>
              <a:rPr lang="en-AU" sz="2800" dirty="0" smtClean="0">
                <a:solidFill>
                  <a:schemeClr val="bg1"/>
                </a:solidFill>
              </a:rPr>
              <a:t>Landmark distribution</a:t>
            </a:r>
            <a:endParaRPr lang="en-US" sz="2800" dirty="0">
              <a:solidFill>
                <a:schemeClr val="bg1"/>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14296"/>
            <a:ext cx="5072066" cy="857250"/>
          </a:xfrm>
        </p:spPr>
        <p:txBody>
          <a:bodyPr>
            <a:normAutofit/>
          </a:bodyPr>
          <a:lstStyle/>
          <a:p>
            <a:r>
              <a:rPr lang="en-AU" sz="2800" dirty="0" smtClean="0">
                <a:solidFill>
                  <a:schemeClr val="bg1"/>
                </a:solidFill>
              </a:rPr>
              <a:t>Image storage websites</a:t>
            </a:r>
            <a:endParaRPr lang="en-US" sz="2800" dirty="0">
              <a:solidFill>
                <a:schemeClr val="bg1"/>
              </a:solidFill>
            </a:endParaRPr>
          </a:p>
        </p:txBody>
      </p:sp>
      <p:pic>
        <p:nvPicPr>
          <p:cNvPr id="3" name="Picture 2" descr="site_counts.png"/>
          <p:cNvPicPr>
            <a:picLocks noChangeAspect="1"/>
          </p:cNvPicPr>
          <p:nvPr/>
        </p:nvPicPr>
        <p:blipFill>
          <a:blip r:embed="rId2"/>
          <a:stretch>
            <a:fillRect/>
          </a:stretch>
        </p:blipFill>
        <p:spPr>
          <a:xfrm>
            <a:off x="-31" y="1060612"/>
            <a:ext cx="7143800" cy="4019684"/>
          </a:xfrm>
          <a:prstGeom prst="rect">
            <a:avLst/>
          </a:prstGeom>
        </p:spPr>
      </p:pic>
      <p:sp>
        <p:nvSpPr>
          <p:cNvPr id="18433" name="Rectangle 1"/>
          <p:cNvSpPr>
            <a:spLocks noChangeArrowheads="1"/>
          </p:cNvSpPr>
          <p:nvPr/>
        </p:nvSpPr>
        <p:spPr bwMode="auto">
          <a:xfrm>
            <a:off x="5214910" y="696503"/>
            <a:ext cx="3929090" cy="3693319"/>
          </a:xfrm>
          <a:prstGeom prst="rect">
            <a:avLst/>
          </a:prstGeom>
          <a:solidFill>
            <a:schemeClr val="bg1"/>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Lh3.googleusercontent.com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Lh4.googleusercontent.com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Lh5.googleusercontent.com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Lh6.googleusercontent.com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Lh3.ggpht.com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Lh4.ggpht.com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Lh6.ggpht.com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Lh5.ggpht.com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Mw2.google.com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Static.panoramio.com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Commondatastorage.googleapis.com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0-focus-opensocial.googleusercontent.com</a:t>
            </a:r>
            <a:endParaRPr kumimoji="0" lang="en-AU"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descr="https://lh6.googleusercontent.com/6UZ8J5xjo1glA6Jm-4KL4G6dlFB_tkzY_ScdSyuFs8xLXCu46RqxSkiGcxAyeRL6OzlSBu-iChmSvFgiSUcmKQ_Uof-u23NSmhW0-IO8xWYX5dqqOHDZBaSpHrI39zXZOMBJdyP1PFQ"/>
          <p:cNvPicPr>
            <a:picLocks noChangeAspect="1" noChangeArrowheads="1"/>
          </p:cNvPicPr>
          <p:nvPr/>
        </p:nvPicPr>
        <p:blipFill>
          <a:blip r:embed="rId2"/>
          <a:srcRect/>
          <a:stretch>
            <a:fillRect/>
          </a:stretch>
        </p:blipFill>
        <p:spPr bwMode="auto">
          <a:xfrm>
            <a:off x="1928794" y="1071552"/>
            <a:ext cx="7200000" cy="4050000"/>
          </a:xfrm>
          <a:prstGeom prst="rect">
            <a:avLst/>
          </a:prstGeom>
          <a:noFill/>
        </p:spPr>
      </p:pic>
      <p:sp>
        <p:nvSpPr>
          <p:cNvPr id="2" name="Title 1"/>
          <p:cNvSpPr>
            <a:spLocks noGrp="1"/>
          </p:cNvSpPr>
          <p:nvPr>
            <p:ph type="title"/>
          </p:nvPr>
        </p:nvSpPr>
        <p:spPr>
          <a:xfrm>
            <a:off x="1995641" y="4570856"/>
            <a:ext cx="7076953" cy="572644"/>
          </a:xfrm>
        </p:spPr>
        <p:txBody>
          <a:bodyPr>
            <a:noAutofit/>
          </a:bodyPr>
          <a:lstStyle/>
          <a:p>
            <a:r>
              <a:rPr lang="en-US" sz="1800" b="0" dirty="0" smtClean="0">
                <a:solidFill>
                  <a:schemeClr val="bg1"/>
                </a:solidFill>
              </a:rPr>
              <a:t/>
            </a:r>
            <a:br>
              <a:rPr lang="en-US" sz="1800" b="0" dirty="0" smtClean="0">
                <a:solidFill>
                  <a:schemeClr val="bg1"/>
                </a:solidFill>
              </a:rPr>
            </a:br>
            <a:r>
              <a:rPr lang="en-US" sz="1800" dirty="0">
                <a:solidFill>
                  <a:schemeClr val="bg1"/>
                </a:solidFill>
              </a:rPr>
              <a:t>St. Peter's Basilica (Latin: Basilica Sancti Petri), is an Italian Renaissance church in Vatican City, the papal enclave within the city of Rome.</a:t>
            </a:r>
            <a:r>
              <a:rPr lang="en-US" sz="1800" b="0" dirty="0" smtClean="0">
                <a:solidFill>
                  <a:schemeClr val="bg1"/>
                </a:solidFill>
              </a:rPr>
              <a:t/>
            </a:r>
            <a:br>
              <a:rPr lang="en-US" sz="1800" b="0" dirty="0" smtClean="0">
                <a:solidFill>
                  <a:schemeClr val="bg1"/>
                </a:solidFill>
              </a:rPr>
            </a:br>
            <a:r>
              <a:rPr lang="en-US" sz="1800" dirty="0" smtClean="0">
                <a:solidFill>
                  <a:schemeClr val="bg1"/>
                </a:solidFill>
              </a:rPr>
              <a:t/>
            </a:r>
            <a:br>
              <a:rPr lang="en-US" sz="1800" dirty="0" smtClean="0">
                <a:solidFill>
                  <a:schemeClr val="bg1"/>
                </a:solidFill>
              </a:rPr>
            </a:br>
            <a:endParaRPr lang="en-US" sz="1800" dirty="0">
              <a:solidFill>
                <a:schemeClr val="bg1"/>
              </a:solidFill>
            </a:endParaRPr>
          </a:p>
        </p:txBody>
      </p:sp>
      <p:sp>
        <p:nvSpPr>
          <p:cNvPr id="6" name="Rectangle 5"/>
          <p:cNvSpPr/>
          <p:nvPr/>
        </p:nvSpPr>
        <p:spPr>
          <a:xfrm>
            <a:off x="2000232" y="285734"/>
            <a:ext cx="5308633" cy="523220"/>
          </a:xfrm>
          <a:prstGeom prst="rect">
            <a:avLst/>
          </a:prstGeom>
        </p:spPr>
        <p:txBody>
          <a:bodyPr wrap="none">
            <a:spAutoFit/>
          </a:bodyPr>
          <a:lstStyle/>
          <a:p>
            <a:r>
              <a:rPr lang="en-US" sz="2800" b="1" dirty="0" smtClean="0">
                <a:solidFill>
                  <a:schemeClr val="tx2">
                    <a:lumMod val="60000"/>
                    <a:lumOff val="40000"/>
                  </a:schemeClr>
                </a:solidFill>
              </a:rPr>
              <a:t>The most popular landmark: 9633 </a:t>
            </a:r>
            <a:endParaRPr lang="en-US" sz="2800" b="1" dirty="0">
              <a:solidFill>
                <a:schemeClr val="tx2">
                  <a:lumMod val="60000"/>
                  <a:lumOff val="40000"/>
                </a:schemeClr>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descr="https://lh5.googleusercontent.com/qusHf2bHI0tOGz34XsN0p2eBnD7DCF9tIZW4hG4NGK-xK4ApRuz6JvkFXqtd5BGiexSalvgpNpZT5tiilGW4nENpuJqihuY0TOBJ9lVwGWT32sa3HZ19YWZY9SV5viq1EO5R5y87gVA"/>
          <p:cNvPicPr>
            <a:picLocks noChangeAspect="1" noChangeArrowheads="1"/>
          </p:cNvPicPr>
          <p:nvPr/>
        </p:nvPicPr>
        <p:blipFill>
          <a:blip r:embed="rId2"/>
          <a:srcRect/>
          <a:stretch>
            <a:fillRect/>
          </a:stretch>
        </p:blipFill>
        <p:spPr bwMode="auto">
          <a:xfrm>
            <a:off x="1944032" y="1071552"/>
            <a:ext cx="7200000" cy="4050000"/>
          </a:xfrm>
          <a:prstGeom prst="rect">
            <a:avLst/>
          </a:prstGeom>
          <a:noFill/>
        </p:spPr>
      </p:pic>
      <p:sp>
        <p:nvSpPr>
          <p:cNvPr id="2" name="Title 1"/>
          <p:cNvSpPr>
            <a:spLocks noGrp="1"/>
          </p:cNvSpPr>
          <p:nvPr>
            <p:ph type="title"/>
          </p:nvPr>
        </p:nvSpPr>
        <p:spPr>
          <a:xfrm>
            <a:off x="2000232" y="4357700"/>
            <a:ext cx="7143768" cy="572644"/>
          </a:xfrm>
        </p:spPr>
        <p:txBody>
          <a:bodyPr>
            <a:noAutofit/>
          </a:bodyPr>
          <a:lstStyle/>
          <a:p>
            <a:r>
              <a:rPr lang="en-US" sz="1800" b="0" dirty="0" smtClean="0">
                <a:solidFill>
                  <a:schemeClr val="bg1"/>
                </a:solidFill>
                <a:latin typeface="+mn-lt"/>
              </a:rPr>
              <a:t/>
            </a:r>
            <a:br>
              <a:rPr lang="en-US" sz="1800" b="0" dirty="0" smtClean="0">
                <a:solidFill>
                  <a:schemeClr val="bg1"/>
                </a:solidFill>
                <a:latin typeface="+mn-lt"/>
              </a:rPr>
            </a:br>
            <a:r>
              <a:rPr lang="en-US" sz="1800" b="0" dirty="0">
                <a:solidFill>
                  <a:schemeClr val="bg1"/>
                </a:solidFill>
                <a:latin typeface="+mn-lt"/>
              </a:rPr>
              <a:t>T</a:t>
            </a:r>
            <a:r>
              <a:rPr lang="en-US" sz="1800" dirty="0" smtClean="0">
                <a:solidFill>
                  <a:schemeClr val="bg1"/>
                </a:solidFill>
                <a:latin typeface="+mn-lt"/>
              </a:rPr>
              <a:t>he </a:t>
            </a:r>
            <a:r>
              <a:rPr lang="en-US" sz="1800" dirty="0" err="1">
                <a:solidFill>
                  <a:schemeClr val="bg1"/>
                </a:solidFill>
                <a:latin typeface="+mn-lt"/>
              </a:rPr>
              <a:t>Colosseum</a:t>
            </a:r>
            <a:r>
              <a:rPr lang="en-US" sz="1800" dirty="0">
                <a:solidFill>
                  <a:schemeClr val="bg1"/>
                </a:solidFill>
                <a:latin typeface="+mn-lt"/>
              </a:rPr>
              <a:t> or Coliseum also known as the </a:t>
            </a:r>
            <a:r>
              <a:rPr lang="en-US" sz="1800" dirty="0" err="1">
                <a:solidFill>
                  <a:schemeClr val="bg1"/>
                </a:solidFill>
                <a:latin typeface="+mn-lt"/>
              </a:rPr>
              <a:t>Flavian</a:t>
            </a:r>
            <a:r>
              <a:rPr lang="en-US" sz="1800" dirty="0">
                <a:solidFill>
                  <a:schemeClr val="bg1"/>
                </a:solidFill>
                <a:latin typeface="+mn-lt"/>
              </a:rPr>
              <a:t> Amphitheatre is an oval amphitheatre in the centre of the city of Rome, </a:t>
            </a:r>
            <a:r>
              <a:rPr lang="en-US" sz="1800" dirty="0" smtClean="0">
                <a:solidFill>
                  <a:schemeClr val="bg1"/>
                </a:solidFill>
                <a:latin typeface="+mn-lt"/>
              </a:rPr>
              <a:t>Italy</a:t>
            </a:r>
            <a:br>
              <a:rPr lang="en-US" sz="1800" dirty="0" smtClean="0">
                <a:solidFill>
                  <a:schemeClr val="bg1"/>
                </a:solidFill>
                <a:latin typeface="+mn-lt"/>
              </a:rPr>
            </a:br>
            <a:endParaRPr lang="en-US" sz="1800" dirty="0">
              <a:solidFill>
                <a:schemeClr val="bg1"/>
              </a:solidFill>
              <a:latin typeface="+mn-lt"/>
            </a:endParaRPr>
          </a:p>
        </p:txBody>
      </p:sp>
      <p:sp>
        <p:nvSpPr>
          <p:cNvPr id="5" name="Rectangle 4"/>
          <p:cNvSpPr/>
          <p:nvPr/>
        </p:nvSpPr>
        <p:spPr>
          <a:xfrm>
            <a:off x="2000232" y="214296"/>
            <a:ext cx="6358472" cy="523220"/>
          </a:xfrm>
          <a:prstGeom prst="rect">
            <a:avLst/>
          </a:prstGeom>
        </p:spPr>
        <p:txBody>
          <a:bodyPr wrap="none">
            <a:spAutoFit/>
          </a:bodyPr>
          <a:lstStyle/>
          <a:p>
            <a:r>
              <a:rPr lang="en-US" sz="2800" b="1" dirty="0" smtClean="0">
                <a:solidFill>
                  <a:schemeClr val="tx2">
                    <a:lumMod val="60000"/>
                    <a:lumOff val="40000"/>
                  </a:schemeClr>
                </a:solidFill>
              </a:rPr>
              <a:t>The second most popular landmark: 6051</a:t>
            </a:r>
            <a:endParaRPr lang="en-US" sz="2800" b="1" dirty="0">
              <a:solidFill>
                <a:schemeClr val="tx2">
                  <a:lumMod val="60000"/>
                  <a:lumOff val="40000"/>
                </a:schemeClr>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p:cNvPicPr>
            <a:picLocks noChangeAspect="1" noChangeArrowheads="1"/>
          </p:cNvPicPr>
          <p:nvPr/>
        </p:nvPicPr>
        <p:blipFill>
          <a:blip r:embed="rId2"/>
          <a:srcRect l="12079" t="10742" r="25088" b="19063"/>
          <a:stretch>
            <a:fillRect/>
          </a:stretch>
        </p:blipFill>
        <p:spPr bwMode="auto">
          <a:xfrm>
            <a:off x="-32" y="835997"/>
            <a:ext cx="9144000" cy="4307521"/>
          </a:xfrm>
          <a:prstGeom prst="rect">
            <a:avLst/>
          </a:prstGeom>
          <a:noFill/>
          <a:ln w="9525">
            <a:noFill/>
            <a:miter lim="800000"/>
            <a:headEnd/>
            <a:tailEnd/>
          </a:ln>
          <a:effectLst/>
        </p:spPr>
      </p:pic>
      <p:sp>
        <p:nvSpPr>
          <p:cNvPr id="3" name="Rectangle 2"/>
          <p:cNvSpPr/>
          <p:nvPr/>
        </p:nvSpPr>
        <p:spPr>
          <a:xfrm>
            <a:off x="3835367" y="119704"/>
            <a:ext cx="5308633" cy="523220"/>
          </a:xfrm>
          <a:prstGeom prst="rect">
            <a:avLst/>
          </a:prstGeom>
        </p:spPr>
        <p:txBody>
          <a:bodyPr wrap="none">
            <a:spAutoFit/>
          </a:bodyPr>
          <a:lstStyle/>
          <a:p>
            <a:r>
              <a:rPr lang="en-US" sz="2800" b="1" dirty="0" smtClean="0">
                <a:solidFill>
                  <a:schemeClr val="bg1"/>
                </a:solidFill>
              </a:rPr>
              <a:t>The most popular landmark: 9633 </a:t>
            </a:r>
            <a:endParaRPr lang="en-US" sz="2800" b="1" dirty="0">
              <a:solidFill>
                <a:schemeClr val="bg1"/>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2"/>
          <p:cNvPicPr>
            <a:picLocks noChangeAspect="1" noChangeArrowheads="1"/>
          </p:cNvPicPr>
          <p:nvPr/>
        </p:nvPicPr>
        <p:blipFill>
          <a:blip r:embed="rId2"/>
          <a:srcRect l="12079" t="9765" r="25329" b="20898"/>
          <a:stretch>
            <a:fillRect/>
          </a:stretch>
        </p:blipFill>
        <p:spPr bwMode="auto">
          <a:xfrm>
            <a:off x="72594" y="868133"/>
            <a:ext cx="9000000" cy="4203947"/>
          </a:xfrm>
          <a:prstGeom prst="rect">
            <a:avLst/>
          </a:prstGeom>
          <a:noFill/>
          <a:ln w="9525">
            <a:noFill/>
            <a:miter lim="800000"/>
            <a:headEnd/>
            <a:tailEnd/>
          </a:ln>
          <a:effectLst/>
        </p:spPr>
      </p:pic>
      <p:sp>
        <p:nvSpPr>
          <p:cNvPr id="3" name="Rectangle 2"/>
          <p:cNvSpPr/>
          <p:nvPr/>
        </p:nvSpPr>
        <p:spPr>
          <a:xfrm>
            <a:off x="2571736" y="191142"/>
            <a:ext cx="6358472" cy="523220"/>
          </a:xfrm>
          <a:prstGeom prst="rect">
            <a:avLst/>
          </a:prstGeom>
        </p:spPr>
        <p:txBody>
          <a:bodyPr wrap="none">
            <a:spAutoFit/>
          </a:bodyPr>
          <a:lstStyle/>
          <a:p>
            <a:r>
              <a:rPr lang="en-US" sz="2800" b="1" dirty="0" smtClean="0">
                <a:solidFill>
                  <a:schemeClr val="bg1"/>
                </a:solidFill>
              </a:rPr>
              <a:t>The second most popular landmark: 6051</a:t>
            </a:r>
            <a:endParaRPr lang="en-US" sz="2800" b="1" dirty="0">
              <a:solidFill>
                <a:schemeClr val="bg1"/>
              </a:solidFill>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965" y="285734"/>
            <a:ext cx="8246070" cy="610820"/>
          </a:xfrm>
        </p:spPr>
        <p:txBody>
          <a:bodyPr>
            <a:normAutofit/>
          </a:bodyPr>
          <a:lstStyle/>
          <a:p>
            <a:r>
              <a:rPr lang="en-US" sz="2800" dirty="0">
                <a:solidFill>
                  <a:schemeClr val="bg1"/>
                </a:solidFill>
              </a:rPr>
              <a:t>What </a:t>
            </a:r>
            <a:r>
              <a:rPr lang="en-US" sz="2800" dirty="0" smtClean="0">
                <a:solidFill>
                  <a:schemeClr val="bg1"/>
                </a:solidFill>
              </a:rPr>
              <a:t>is </a:t>
            </a:r>
            <a:r>
              <a:rPr lang="en-US" sz="2800" dirty="0">
                <a:solidFill>
                  <a:schemeClr val="bg1"/>
                </a:solidFill>
              </a:rPr>
              <a:t>a </a:t>
            </a:r>
            <a:r>
              <a:rPr lang="en-US" sz="2800" dirty="0" smtClean="0">
                <a:solidFill>
                  <a:schemeClr val="bg1"/>
                </a:solidFill>
              </a:rPr>
              <a:t>image?</a:t>
            </a:r>
            <a:endParaRPr lang="en-US" sz="2800" dirty="0">
              <a:solidFill>
                <a:schemeClr val="bg1"/>
              </a:solidFill>
            </a:endParaRPr>
          </a:p>
        </p:txBody>
      </p:sp>
      <p:pic>
        <p:nvPicPr>
          <p:cNvPr id="1026" name="Picture 2" descr="C:\Users\sunny\GA\Capstone\presentation_material\benderk_1389891102.png"/>
          <p:cNvPicPr>
            <a:picLocks noChangeAspect="1" noChangeArrowheads="1"/>
          </p:cNvPicPr>
          <p:nvPr/>
        </p:nvPicPr>
        <p:blipFill>
          <a:blip r:embed="rId2"/>
          <a:srcRect/>
          <a:stretch>
            <a:fillRect/>
          </a:stretch>
        </p:blipFill>
        <p:spPr bwMode="auto">
          <a:xfrm>
            <a:off x="285720" y="1500180"/>
            <a:ext cx="4714908" cy="3259833"/>
          </a:xfrm>
          <a:prstGeom prst="rect">
            <a:avLst/>
          </a:prstGeom>
          <a:noFill/>
        </p:spPr>
      </p:pic>
      <p:pic>
        <p:nvPicPr>
          <p:cNvPr id="7" name="Picture 5"/>
          <p:cNvPicPr>
            <a:picLocks noChangeAspect="1" noChangeArrowheads="1"/>
          </p:cNvPicPr>
          <p:nvPr/>
        </p:nvPicPr>
        <p:blipFill>
          <a:blip r:embed="rId3"/>
          <a:srcRect/>
          <a:stretch>
            <a:fillRect/>
          </a:stretch>
        </p:blipFill>
        <p:spPr bwMode="auto">
          <a:xfrm>
            <a:off x="6665941" y="1571618"/>
            <a:ext cx="1978025" cy="2409825"/>
          </a:xfrm>
          <a:prstGeom prst="rect">
            <a:avLst/>
          </a:prstGeom>
          <a:noFill/>
          <a:ln w="9525">
            <a:noFill/>
            <a:miter lim="800000"/>
            <a:headEnd/>
            <a:tailEnd/>
          </a:ln>
          <a:effectLst/>
        </p:spPr>
      </p:pic>
      <p:pic>
        <p:nvPicPr>
          <p:cNvPr id="8" name="Picture 4"/>
          <p:cNvPicPr>
            <a:picLocks noChangeAspect="1" noChangeArrowheads="1"/>
          </p:cNvPicPr>
          <p:nvPr/>
        </p:nvPicPr>
        <p:blipFill>
          <a:blip r:embed="rId4"/>
          <a:srcRect/>
          <a:stretch>
            <a:fillRect/>
          </a:stretch>
        </p:blipFill>
        <p:spPr bwMode="auto">
          <a:xfrm>
            <a:off x="6308751" y="1857370"/>
            <a:ext cx="1978025" cy="2409825"/>
          </a:xfrm>
          <a:prstGeom prst="rect">
            <a:avLst/>
          </a:prstGeom>
          <a:noFill/>
          <a:ln w="9525">
            <a:noFill/>
            <a:miter lim="800000"/>
            <a:headEnd/>
            <a:tailEnd/>
          </a:ln>
          <a:effectLst/>
        </p:spPr>
      </p:pic>
      <p:pic>
        <p:nvPicPr>
          <p:cNvPr id="9" name="Picture 3"/>
          <p:cNvPicPr>
            <a:picLocks noChangeAspect="1" noChangeArrowheads="1"/>
          </p:cNvPicPr>
          <p:nvPr/>
        </p:nvPicPr>
        <p:blipFill>
          <a:blip r:embed="rId5"/>
          <a:srcRect/>
          <a:stretch>
            <a:fillRect/>
          </a:stretch>
        </p:blipFill>
        <p:spPr bwMode="auto">
          <a:xfrm>
            <a:off x="5883312" y="2143122"/>
            <a:ext cx="2068513" cy="2409825"/>
          </a:xfrm>
          <a:prstGeom prst="rect">
            <a:avLst/>
          </a:prstGeom>
          <a:noFill/>
          <a:ln w="9525">
            <a:noFill/>
            <a:miter lim="800000"/>
            <a:headEnd/>
            <a:tailEnd/>
          </a:ln>
          <a:effectLst/>
        </p:spPr>
      </p:pic>
      <p:sp>
        <p:nvSpPr>
          <p:cNvPr id="10" name="Right Arrow 9"/>
          <p:cNvSpPr/>
          <p:nvPr/>
        </p:nvSpPr>
        <p:spPr>
          <a:xfrm>
            <a:off x="4143372" y="2357436"/>
            <a:ext cx="1000132" cy="1428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hape 11"/>
          <p:cNvCxnSpPr>
            <a:stCxn id="10" idx="0"/>
          </p:cNvCxnSpPr>
          <p:nvPr/>
        </p:nvCxnSpPr>
        <p:spPr>
          <a:xfrm rot="5400000" flipH="1" flipV="1">
            <a:off x="5393538" y="1893090"/>
            <a:ext cx="142874" cy="785818"/>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Shape 13"/>
          <p:cNvCxnSpPr>
            <a:stCxn id="10" idx="0"/>
          </p:cNvCxnSpPr>
          <p:nvPr/>
        </p:nvCxnSpPr>
        <p:spPr>
          <a:xfrm rot="5400000" flipH="1" flipV="1">
            <a:off x="5429257" y="1500181"/>
            <a:ext cx="500064" cy="1214446"/>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Shape 15"/>
          <p:cNvCxnSpPr>
            <a:stCxn id="10" idx="0"/>
          </p:cNvCxnSpPr>
          <p:nvPr/>
        </p:nvCxnSpPr>
        <p:spPr>
          <a:xfrm rot="5400000" flipH="1" flipV="1">
            <a:off x="5500695" y="1142991"/>
            <a:ext cx="785816" cy="1643074"/>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357818" y="2071684"/>
            <a:ext cx="285752" cy="369332"/>
          </a:xfrm>
          <a:prstGeom prst="rect">
            <a:avLst/>
          </a:prstGeom>
          <a:solidFill>
            <a:schemeClr val="bg1"/>
          </a:solidFill>
        </p:spPr>
        <p:txBody>
          <a:bodyPr wrap="square" rtlCol="0">
            <a:spAutoFit/>
          </a:bodyPr>
          <a:lstStyle/>
          <a:p>
            <a:r>
              <a:rPr lang="en-AU" dirty="0" smtClean="0"/>
              <a:t>R</a:t>
            </a:r>
            <a:endParaRPr lang="en-US" dirty="0"/>
          </a:p>
        </p:txBody>
      </p:sp>
      <p:sp>
        <p:nvSpPr>
          <p:cNvPr id="18" name="TextBox 17"/>
          <p:cNvSpPr txBox="1"/>
          <p:nvPr/>
        </p:nvSpPr>
        <p:spPr>
          <a:xfrm>
            <a:off x="5572132" y="1643056"/>
            <a:ext cx="357190" cy="369332"/>
          </a:xfrm>
          <a:prstGeom prst="rect">
            <a:avLst/>
          </a:prstGeom>
          <a:solidFill>
            <a:schemeClr val="bg1"/>
          </a:solidFill>
        </p:spPr>
        <p:txBody>
          <a:bodyPr wrap="square" rtlCol="0">
            <a:spAutoFit/>
          </a:bodyPr>
          <a:lstStyle/>
          <a:p>
            <a:r>
              <a:rPr lang="en-AU" dirty="0" smtClean="0"/>
              <a:t>G</a:t>
            </a:r>
            <a:endParaRPr lang="en-US" dirty="0"/>
          </a:p>
        </p:txBody>
      </p:sp>
      <p:sp>
        <p:nvSpPr>
          <p:cNvPr id="19" name="TextBox 18"/>
          <p:cNvSpPr txBox="1"/>
          <p:nvPr/>
        </p:nvSpPr>
        <p:spPr>
          <a:xfrm>
            <a:off x="5857884" y="1357304"/>
            <a:ext cx="357190" cy="369332"/>
          </a:xfrm>
          <a:prstGeom prst="rect">
            <a:avLst/>
          </a:prstGeom>
          <a:solidFill>
            <a:schemeClr val="bg1"/>
          </a:solidFill>
        </p:spPr>
        <p:txBody>
          <a:bodyPr wrap="square" rtlCol="0">
            <a:spAutoFit/>
          </a:bodyPr>
          <a:lstStyle/>
          <a:p>
            <a:r>
              <a:rPr lang="en-AU" dirty="0" smtClean="0"/>
              <a:t>B</a:t>
            </a:r>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28610"/>
            <a:ext cx="8246070" cy="610820"/>
          </a:xfrm>
        </p:spPr>
        <p:txBody>
          <a:bodyPr>
            <a:noAutofit/>
          </a:bodyPr>
          <a:lstStyle/>
          <a:p>
            <a:r>
              <a:rPr lang="en-US" sz="2800" b="1" dirty="0" smtClean="0">
                <a:solidFill>
                  <a:schemeClr val="bg1"/>
                </a:solidFill>
              </a:rPr>
              <a:t>Plans</a:t>
            </a:r>
            <a:br>
              <a:rPr lang="en-US" sz="2800" b="1" dirty="0" smtClean="0">
                <a:solidFill>
                  <a:schemeClr val="bg1"/>
                </a:solidFill>
              </a:rPr>
            </a:br>
            <a:endParaRPr lang="en-US" sz="2800" b="1" dirty="0">
              <a:solidFill>
                <a:schemeClr val="bg1"/>
              </a:solidFill>
            </a:endParaRPr>
          </a:p>
        </p:txBody>
      </p:sp>
      <p:sp>
        <p:nvSpPr>
          <p:cNvPr id="3" name="Content Placeholder 2"/>
          <p:cNvSpPr>
            <a:spLocks noGrp="1"/>
          </p:cNvSpPr>
          <p:nvPr>
            <p:ph idx="1"/>
          </p:nvPr>
        </p:nvSpPr>
        <p:spPr/>
        <p:txBody>
          <a:bodyPr>
            <a:normAutofit/>
          </a:bodyPr>
          <a:lstStyle/>
          <a:p>
            <a:pPr fontAlgn="base"/>
            <a:r>
              <a:rPr lang="en-US" sz="2000" dirty="0"/>
              <a:t>To build or retrain a </a:t>
            </a:r>
            <a:r>
              <a:rPr lang="en-US" sz="2000" dirty="0" err="1" smtClean="0"/>
              <a:t>convolutional</a:t>
            </a:r>
            <a:r>
              <a:rPr lang="en-US" sz="2000" dirty="0" smtClean="0"/>
              <a:t> neural </a:t>
            </a:r>
            <a:r>
              <a:rPr lang="en-US" sz="2000" dirty="0"/>
              <a:t>network </a:t>
            </a:r>
            <a:r>
              <a:rPr lang="en-US" sz="2000" dirty="0" smtClean="0"/>
              <a:t>(CNN) model</a:t>
            </a:r>
            <a:endParaRPr lang="en-US" sz="2000" dirty="0"/>
          </a:p>
          <a:p>
            <a:pPr fontAlgn="base"/>
            <a:r>
              <a:rPr lang="en-US" sz="2000" dirty="0"/>
              <a:t>To feed the </a:t>
            </a:r>
            <a:r>
              <a:rPr lang="en-US" sz="2000" dirty="0" smtClean="0"/>
              <a:t>model </a:t>
            </a:r>
            <a:r>
              <a:rPr lang="en-US" sz="2000" dirty="0"/>
              <a:t>with the </a:t>
            </a:r>
            <a:r>
              <a:rPr lang="en-US" sz="2000" dirty="0" smtClean="0"/>
              <a:t>train data</a:t>
            </a:r>
            <a:endParaRPr lang="en-US" sz="2000" dirty="0"/>
          </a:p>
          <a:p>
            <a:pPr fontAlgn="base"/>
            <a:r>
              <a:rPr lang="en-US" sz="2000" dirty="0"/>
              <a:t>To predict the landmark and evaluate the outcome</a:t>
            </a:r>
          </a:p>
          <a:p>
            <a:pPr fontAlgn="base"/>
            <a:r>
              <a:rPr lang="en-US" sz="2000" dirty="0"/>
              <a:t>To </a:t>
            </a:r>
            <a:r>
              <a:rPr lang="en-US" sz="2000" dirty="0" smtClean="0"/>
              <a:t>optimize </a:t>
            </a:r>
            <a:r>
              <a:rPr lang="en-US" sz="2000" dirty="0"/>
              <a:t>the model based on the outcome evaluations</a:t>
            </a:r>
          </a:p>
          <a:p>
            <a:pPr fontAlgn="base"/>
            <a:r>
              <a:rPr lang="en-US" sz="2000" dirty="0"/>
              <a:t>To report the final results </a:t>
            </a:r>
          </a:p>
          <a:p>
            <a:endParaRPr lang="en-US" sz="2000"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034" y="246418"/>
            <a:ext cx="8246070" cy="610820"/>
          </a:xfrm>
        </p:spPr>
        <p:txBody>
          <a:bodyPr>
            <a:normAutofit/>
          </a:bodyPr>
          <a:lstStyle/>
          <a:p>
            <a:r>
              <a:rPr lang="en-US" sz="2800" b="1" dirty="0">
                <a:solidFill>
                  <a:schemeClr val="bg1"/>
                </a:solidFill>
              </a:rPr>
              <a:t>How do we classify images?</a:t>
            </a:r>
          </a:p>
        </p:txBody>
      </p:sp>
      <p:pic>
        <p:nvPicPr>
          <p:cNvPr id="33794" name="Picture 2" descr="https://lh3.googleusercontent.com/G4rUku0XRzS8zUxmOX9sOfb3PNoxM2M6jyTk-xdYqb-JY_gttpDw1gvfZBSj0VUZIhqB-9nJmgwlbMXebkGeI8AMkhEQ1r6fyoHG_liEawnQ52kP_enQvywvqmeCjF3IJuh5HuyGoNE"/>
          <p:cNvPicPr>
            <a:picLocks noChangeAspect="1" noChangeArrowheads="1"/>
          </p:cNvPicPr>
          <p:nvPr/>
        </p:nvPicPr>
        <p:blipFill>
          <a:blip r:embed="rId2"/>
          <a:srcRect/>
          <a:stretch>
            <a:fillRect/>
          </a:stretch>
        </p:blipFill>
        <p:spPr bwMode="auto">
          <a:xfrm>
            <a:off x="2143109" y="1339444"/>
            <a:ext cx="4505325" cy="3157538"/>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48" y="285734"/>
            <a:ext cx="8246070" cy="610820"/>
          </a:xfrm>
        </p:spPr>
        <p:txBody>
          <a:bodyPr>
            <a:normAutofit/>
          </a:bodyPr>
          <a:lstStyle/>
          <a:p>
            <a:r>
              <a:rPr lang="en-US" sz="2800" b="1" dirty="0">
                <a:solidFill>
                  <a:schemeClr val="bg1"/>
                </a:solidFill>
              </a:rPr>
              <a:t>What features </a:t>
            </a:r>
            <a:r>
              <a:rPr lang="en-US" sz="2800" b="1" dirty="0" smtClean="0">
                <a:solidFill>
                  <a:schemeClr val="bg1"/>
                </a:solidFill>
              </a:rPr>
              <a:t>can be extracted? </a:t>
            </a:r>
            <a:endParaRPr lang="en-US" sz="2800" b="1" dirty="0">
              <a:solidFill>
                <a:schemeClr val="bg1"/>
              </a:solidFill>
            </a:endParaRPr>
          </a:p>
        </p:txBody>
      </p:sp>
      <p:sp>
        <p:nvSpPr>
          <p:cNvPr id="3" name="Content Placeholder 2"/>
          <p:cNvSpPr>
            <a:spLocks noGrp="1"/>
          </p:cNvSpPr>
          <p:nvPr>
            <p:ph idx="1"/>
          </p:nvPr>
        </p:nvSpPr>
        <p:spPr>
          <a:xfrm>
            <a:off x="6858016" y="1200151"/>
            <a:ext cx="1828784" cy="2443169"/>
          </a:xfrm>
        </p:spPr>
        <p:txBody>
          <a:bodyPr>
            <a:normAutofit/>
          </a:bodyPr>
          <a:lstStyle/>
          <a:p>
            <a:pPr>
              <a:buNone/>
            </a:pPr>
            <a:r>
              <a:rPr lang="en-US" sz="2000" dirty="0"/>
              <a:t>To extract</a:t>
            </a:r>
            <a:endParaRPr lang="en-US" sz="2000" b="0" dirty="0" smtClean="0"/>
          </a:p>
          <a:p>
            <a:pPr fontAlgn="base"/>
            <a:r>
              <a:rPr lang="en-US" sz="2000" dirty="0"/>
              <a:t>Corners</a:t>
            </a:r>
          </a:p>
          <a:p>
            <a:pPr fontAlgn="base"/>
            <a:r>
              <a:rPr lang="en-US" sz="2000" dirty="0"/>
              <a:t>Edges</a:t>
            </a:r>
          </a:p>
          <a:p>
            <a:pPr fontAlgn="base"/>
            <a:r>
              <a:rPr lang="en-US" sz="2000" dirty="0"/>
              <a:t>Tips</a:t>
            </a:r>
          </a:p>
          <a:p>
            <a:pPr fontAlgn="base"/>
            <a:r>
              <a:rPr lang="en-US" sz="2000" dirty="0" smtClean="0"/>
              <a:t>Holes</a:t>
            </a:r>
            <a:endParaRPr lang="en-US" sz="2000" dirty="0"/>
          </a:p>
          <a:p>
            <a:endParaRPr lang="en-US" sz="2000" dirty="0"/>
          </a:p>
        </p:txBody>
      </p:sp>
      <p:pic>
        <p:nvPicPr>
          <p:cNvPr id="30722" name="Picture 2" descr="https://lh4.googleusercontent.com/OMgwdrGc78BaGaY2iMVc93VGG8ilGNCVMwR2XJNetQHXnP6l-UsIiJ5CSvEoxPe5JXcrF2xIYs9OAK64VQyk5kj8Ce-LHvs-TFmH83oKkpfwcle_5CVduFnmJ62LfcMVKEWOj0r5s2A"/>
          <p:cNvPicPr>
            <a:picLocks noChangeAspect="1" noChangeArrowheads="1"/>
          </p:cNvPicPr>
          <p:nvPr/>
        </p:nvPicPr>
        <p:blipFill>
          <a:blip r:embed="rId2"/>
          <a:srcRect/>
          <a:stretch>
            <a:fillRect/>
          </a:stretch>
        </p:blipFill>
        <p:spPr bwMode="auto">
          <a:xfrm>
            <a:off x="0" y="857238"/>
            <a:ext cx="6588313" cy="3750513"/>
          </a:xfrm>
          <a:prstGeom prst="rect">
            <a:avLst/>
          </a:prstGeom>
          <a:noFill/>
        </p:spPr>
      </p:pic>
      <p:sp>
        <p:nvSpPr>
          <p:cNvPr id="5" name="Rectangle 4"/>
          <p:cNvSpPr/>
          <p:nvPr/>
        </p:nvSpPr>
        <p:spPr>
          <a:xfrm>
            <a:off x="142844" y="4643452"/>
            <a:ext cx="8858312" cy="307777"/>
          </a:xfrm>
          <a:prstGeom prst="rect">
            <a:avLst/>
          </a:prstGeom>
        </p:spPr>
        <p:txBody>
          <a:bodyPr wrap="square">
            <a:spAutoFit/>
          </a:bodyPr>
          <a:lstStyle/>
          <a:p>
            <a:r>
              <a:rPr lang="en-US" sz="1400" dirty="0"/>
              <a:t>Picture source: https://</a:t>
            </a:r>
            <a:r>
              <a:rPr lang="en-US" sz="1400" dirty="0" smtClean="0"/>
              <a:t>www.kaggle.com/wesamelshamy/image-feature-extraction-and-matching-for-newbies</a:t>
            </a:r>
            <a:endParaRPr lang="en-US" sz="14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357172"/>
            <a:ext cx="7194869" cy="610820"/>
          </a:xfrm>
        </p:spPr>
        <p:txBody>
          <a:bodyPr>
            <a:normAutofit/>
          </a:bodyPr>
          <a:lstStyle/>
          <a:p>
            <a:r>
              <a:rPr lang="en-AU" sz="2800" b="1" dirty="0" smtClean="0">
                <a:solidFill>
                  <a:schemeClr val="bg1"/>
                </a:solidFill>
              </a:rPr>
              <a:t>Outline</a:t>
            </a:r>
            <a:endParaRPr lang="en-US" sz="2800" b="1" dirty="0">
              <a:solidFill>
                <a:schemeClr val="bg1"/>
              </a:solidFill>
            </a:endParaRPr>
          </a:p>
        </p:txBody>
      </p:sp>
      <p:sp>
        <p:nvSpPr>
          <p:cNvPr id="3" name="Content Placeholder 2"/>
          <p:cNvSpPr>
            <a:spLocks noGrp="1"/>
          </p:cNvSpPr>
          <p:nvPr>
            <p:ph idx="1"/>
          </p:nvPr>
        </p:nvSpPr>
        <p:spPr>
          <a:xfrm>
            <a:off x="428596" y="1500180"/>
            <a:ext cx="8246070" cy="3054094"/>
          </a:xfrm>
        </p:spPr>
        <p:txBody>
          <a:bodyPr/>
          <a:lstStyle/>
          <a:p>
            <a:r>
              <a:rPr lang="en-AU" dirty="0" smtClean="0"/>
              <a:t>Introduction</a:t>
            </a:r>
          </a:p>
          <a:p>
            <a:r>
              <a:rPr lang="en-AU" dirty="0" smtClean="0"/>
              <a:t>Exploratory data analysis</a:t>
            </a:r>
          </a:p>
          <a:p>
            <a:r>
              <a:rPr lang="en-AU" dirty="0" smtClean="0"/>
              <a:t>Image classification model</a:t>
            </a:r>
          </a:p>
          <a:p>
            <a:r>
              <a:rPr lang="en-AU" dirty="0" smtClean="0"/>
              <a:t>Classification result output</a:t>
            </a:r>
          </a:p>
          <a:p>
            <a:r>
              <a:rPr lang="en-AU" dirty="0" smtClean="0"/>
              <a:t>Future work</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48" y="285734"/>
            <a:ext cx="8246070" cy="610820"/>
          </a:xfrm>
        </p:spPr>
        <p:txBody>
          <a:bodyPr>
            <a:normAutofit/>
          </a:bodyPr>
          <a:lstStyle/>
          <a:p>
            <a:r>
              <a:rPr lang="en-AU" sz="2800" b="1" dirty="0" smtClean="0">
                <a:solidFill>
                  <a:schemeClr val="bg1"/>
                </a:solidFill>
              </a:rPr>
              <a:t>What does CNN* look like?</a:t>
            </a:r>
            <a:endParaRPr lang="en-US" sz="2800" b="1" dirty="0">
              <a:solidFill>
                <a:schemeClr val="bg1"/>
              </a:solidFill>
            </a:endParaRPr>
          </a:p>
        </p:txBody>
      </p:sp>
      <p:pic>
        <p:nvPicPr>
          <p:cNvPr id="4" name="Picture 3" descr="Fig2GCNN1.png"/>
          <p:cNvPicPr>
            <a:picLocks noChangeAspect="1"/>
          </p:cNvPicPr>
          <p:nvPr/>
        </p:nvPicPr>
        <p:blipFill>
          <a:blip r:embed="rId2"/>
          <a:stretch>
            <a:fillRect/>
          </a:stretch>
        </p:blipFill>
        <p:spPr>
          <a:xfrm>
            <a:off x="139554" y="1768073"/>
            <a:ext cx="8790164" cy="1871670"/>
          </a:xfrm>
          <a:prstGeom prst="rect">
            <a:avLst/>
          </a:prstGeom>
        </p:spPr>
      </p:pic>
      <p:sp>
        <p:nvSpPr>
          <p:cNvPr id="5" name="Rectangle 4"/>
          <p:cNvSpPr/>
          <p:nvPr/>
        </p:nvSpPr>
        <p:spPr>
          <a:xfrm>
            <a:off x="500034" y="4572014"/>
            <a:ext cx="3647217" cy="369332"/>
          </a:xfrm>
          <a:prstGeom prst="rect">
            <a:avLst/>
          </a:prstGeom>
        </p:spPr>
        <p:txBody>
          <a:bodyPr wrap="none">
            <a:spAutoFit/>
          </a:bodyPr>
          <a:lstStyle/>
          <a:p>
            <a:r>
              <a:rPr lang="en-AU" dirty="0" smtClean="0"/>
              <a:t>* CNN: </a:t>
            </a:r>
            <a:r>
              <a:rPr lang="en-AU" dirty="0" err="1" smtClean="0"/>
              <a:t>convolutional</a:t>
            </a:r>
            <a:r>
              <a:rPr lang="en-AU" dirty="0" smtClean="0"/>
              <a:t> neural network</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1_EuSjHyyDRPAQUdKCKLTgIQ.png"/>
          <p:cNvPicPr>
            <a:picLocks noGrp="1" noChangeAspect="1"/>
          </p:cNvPicPr>
          <p:nvPr>
            <p:ph idx="1"/>
          </p:nvPr>
        </p:nvPicPr>
        <p:blipFill>
          <a:blip r:embed="rId2"/>
          <a:stretch>
            <a:fillRect/>
          </a:stretch>
        </p:blipFill>
        <p:spPr>
          <a:xfrm>
            <a:off x="642910" y="1285866"/>
            <a:ext cx="6457950" cy="3300413"/>
          </a:xfrm>
        </p:spPr>
      </p:pic>
      <p:sp>
        <p:nvSpPr>
          <p:cNvPr id="3" name="Title 1"/>
          <p:cNvSpPr>
            <a:spLocks noGrp="1"/>
          </p:cNvSpPr>
          <p:nvPr>
            <p:ph type="title"/>
          </p:nvPr>
        </p:nvSpPr>
        <p:spPr>
          <a:xfrm>
            <a:off x="642910" y="214296"/>
            <a:ext cx="8246070" cy="610820"/>
          </a:xfrm>
        </p:spPr>
        <p:txBody>
          <a:bodyPr>
            <a:normAutofit/>
          </a:bodyPr>
          <a:lstStyle/>
          <a:p>
            <a:r>
              <a:rPr lang="en-AU" sz="2800" b="1" dirty="0" smtClean="0">
                <a:solidFill>
                  <a:schemeClr val="bg1"/>
                </a:solidFill>
              </a:rPr>
              <a:t>What does convolution do?</a:t>
            </a:r>
            <a:endParaRPr lang="en-US" sz="2800" b="1" dirty="0">
              <a:solidFill>
                <a:schemeClr val="bg1"/>
              </a:solidFill>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000a6ac40648d52f.jpg"/>
          <p:cNvPicPr>
            <a:picLocks noGrp="1" noChangeAspect="1"/>
          </p:cNvPicPr>
          <p:nvPr>
            <p:ph sz="half" idx="1"/>
          </p:nvPr>
        </p:nvPicPr>
        <p:blipFill>
          <a:blip r:embed="rId2"/>
          <a:stretch>
            <a:fillRect/>
          </a:stretch>
        </p:blipFill>
        <p:spPr>
          <a:xfrm>
            <a:off x="97075" y="1197006"/>
            <a:ext cx="4474925" cy="2232000"/>
          </a:xfrm>
        </p:spPr>
      </p:pic>
      <p:pic>
        <p:nvPicPr>
          <p:cNvPr id="8" name="Content Placeholder 7" descr="000edceb2acb414b.jpg"/>
          <p:cNvPicPr>
            <a:picLocks noGrp="1" noChangeAspect="1"/>
          </p:cNvPicPr>
          <p:nvPr>
            <p:ph sz="half" idx="2"/>
          </p:nvPr>
        </p:nvPicPr>
        <p:blipFill>
          <a:blip r:embed="rId3" cstate="print"/>
          <a:stretch>
            <a:fillRect/>
          </a:stretch>
        </p:blipFill>
        <p:spPr>
          <a:xfrm>
            <a:off x="4890281" y="1178709"/>
            <a:ext cx="3967999" cy="2232000"/>
          </a:xfrm>
        </p:spPr>
      </p:pic>
      <p:sp>
        <p:nvSpPr>
          <p:cNvPr id="9" name="Rectangle 8"/>
          <p:cNvSpPr/>
          <p:nvPr/>
        </p:nvSpPr>
        <p:spPr>
          <a:xfrm>
            <a:off x="1571604" y="3571882"/>
            <a:ext cx="1253869" cy="369332"/>
          </a:xfrm>
          <a:prstGeom prst="rect">
            <a:avLst/>
          </a:prstGeom>
        </p:spPr>
        <p:txBody>
          <a:bodyPr wrap="none">
            <a:spAutoFit/>
          </a:bodyPr>
          <a:lstStyle/>
          <a:p>
            <a:r>
              <a:rPr lang="en-US" dirty="0" smtClean="0"/>
              <a:t>[0.96, 0.04]</a:t>
            </a:r>
            <a:endParaRPr lang="en-US" dirty="0"/>
          </a:p>
        </p:txBody>
      </p:sp>
      <p:sp>
        <p:nvSpPr>
          <p:cNvPr id="10" name="Rectangle 9"/>
          <p:cNvSpPr/>
          <p:nvPr/>
        </p:nvSpPr>
        <p:spPr>
          <a:xfrm>
            <a:off x="6215074" y="3536163"/>
            <a:ext cx="1306768" cy="369332"/>
          </a:xfrm>
          <a:prstGeom prst="rect">
            <a:avLst/>
          </a:prstGeom>
        </p:spPr>
        <p:txBody>
          <a:bodyPr wrap="none">
            <a:spAutoFit/>
          </a:bodyPr>
          <a:lstStyle/>
          <a:p>
            <a:r>
              <a:rPr lang="en-US" dirty="0" smtClean="0"/>
              <a:t> [0.81, 0.19]</a:t>
            </a:r>
            <a:endParaRPr lang="en-US" dirty="0"/>
          </a:p>
        </p:txBody>
      </p:sp>
      <p:sp>
        <p:nvSpPr>
          <p:cNvPr id="11" name="TextBox 10"/>
          <p:cNvSpPr txBox="1"/>
          <p:nvPr/>
        </p:nvSpPr>
        <p:spPr>
          <a:xfrm>
            <a:off x="1571604" y="4000510"/>
            <a:ext cx="1428760" cy="369332"/>
          </a:xfrm>
          <a:prstGeom prst="rect">
            <a:avLst/>
          </a:prstGeom>
          <a:noFill/>
        </p:spPr>
        <p:txBody>
          <a:bodyPr wrap="square" rtlCol="0">
            <a:spAutoFit/>
          </a:bodyPr>
          <a:lstStyle/>
          <a:p>
            <a:r>
              <a:rPr lang="en-AU" dirty="0" smtClean="0">
                <a:solidFill>
                  <a:srgbClr val="FF0000"/>
                </a:solidFill>
              </a:rPr>
              <a:t>(9633, 6051)</a:t>
            </a:r>
            <a:endParaRPr lang="en-US" dirty="0">
              <a:solidFill>
                <a:srgbClr val="FF0000"/>
              </a:solidFill>
            </a:endParaRPr>
          </a:p>
        </p:txBody>
      </p:sp>
      <p:sp>
        <p:nvSpPr>
          <p:cNvPr id="12" name="TextBox 11"/>
          <p:cNvSpPr txBox="1"/>
          <p:nvPr/>
        </p:nvSpPr>
        <p:spPr>
          <a:xfrm>
            <a:off x="6215074" y="3929072"/>
            <a:ext cx="1428760" cy="369332"/>
          </a:xfrm>
          <a:prstGeom prst="rect">
            <a:avLst/>
          </a:prstGeom>
          <a:noFill/>
        </p:spPr>
        <p:txBody>
          <a:bodyPr wrap="square" rtlCol="0">
            <a:spAutoFit/>
          </a:bodyPr>
          <a:lstStyle/>
          <a:p>
            <a:r>
              <a:rPr lang="en-AU" dirty="0" smtClean="0">
                <a:solidFill>
                  <a:srgbClr val="FF0000"/>
                </a:solidFill>
              </a:rPr>
              <a:t>(9633, 6051)</a:t>
            </a:r>
            <a:endParaRPr lang="en-US" dirty="0">
              <a:solidFill>
                <a:srgbClr val="FF0000"/>
              </a:solidFill>
            </a:endParaRPr>
          </a:p>
        </p:txBody>
      </p:sp>
      <p:sp>
        <p:nvSpPr>
          <p:cNvPr id="13" name="Title 1"/>
          <p:cNvSpPr>
            <a:spLocks noGrp="1"/>
          </p:cNvSpPr>
          <p:nvPr>
            <p:ph type="title"/>
          </p:nvPr>
        </p:nvSpPr>
        <p:spPr>
          <a:xfrm>
            <a:off x="2428860" y="214296"/>
            <a:ext cx="6215106" cy="610820"/>
          </a:xfrm>
        </p:spPr>
        <p:txBody>
          <a:bodyPr>
            <a:normAutofit/>
          </a:bodyPr>
          <a:lstStyle/>
          <a:p>
            <a:pPr algn="r"/>
            <a:r>
              <a:rPr lang="en-AU" sz="2800" b="1" dirty="0" smtClean="0">
                <a:solidFill>
                  <a:schemeClr val="bg1"/>
                </a:solidFill>
              </a:rPr>
              <a:t>Classification results on two classes</a:t>
            </a:r>
            <a:endParaRPr lang="en-US" sz="2800" b="1" dirty="0">
              <a:solidFill>
                <a:schemeClr val="bg1"/>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357290" y="71420"/>
            <a:ext cx="7786710" cy="523220"/>
          </a:xfrm>
          <a:prstGeom prst="rect">
            <a:avLst/>
          </a:prstGeom>
          <a:noFill/>
        </p:spPr>
        <p:txBody>
          <a:bodyPr wrap="square" rtlCol="0">
            <a:spAutoFit/>
          </a:bodyPr>
          <a:lstStyle/>
          <a:p>
            <a:pPr algn="r"/>
            <a:r>
              <a:rPr lang="en-AU" sz="2800" b="1" dirty="0" smtClean="0">
                <a:solidFill>
                  <a:schemeClr val="bg1"/>
                </a:solidFill>
              </a:rPr>
              <a:t>Classifying five classes</a:t>
            </a:r>
            <a:endParaRPr lang="en-US" sz="2800" b="1" dirty="0">
              <a:solidFill>
                <a:schemeClr val="bg1"/>
              </a:solidFill>
            </a:endParaRPr>
          </a:p>
        </p:txBody>
      </p:sp>
      <p:sp>
        <p:nvSpPr>
          <p:cNvPr id="7" name="Rectangle 6"/>
          <p:cNvSpPr/>
          <p:nvPr/>
        </p:nvSpPr>
        <p:spPr>
          <a:xfrm>
            <a:off x="4857752" y="500048"/>
            <a:ext cx="4267515" cy="369332"/>
          </a:xfrm>
          <a:prstGeom prst="rect">
            <a:avLst/>
          </a:prstGeom>
        </p:spPr>
        <p:txBody>
          <a:bodyPr wrap="none">
            <a:spAutoFit/>
          </a:bodyPr>
          <a:lstStyle/>
          <a:p>
            <a:r>
              <a:rPr lang="en-AU" b="1" dirty="0" smtClean="0">
                <a:solidFill>
                  <a:schemeClr val="bg1"/>
                </a:solidFill>
              </a:rPr>
              <a:t>-landmark id: 2743, 5376, 5554, 6051, 9633</a:t>
            </a:r>
            <a:endParaRPr lang="en-US" b="1" dirty="0">
              <a:solidFill>
                <a:schemeClr val="bg1"/>
              </a:solidFill>
            </a:endParaRPr>
          </a:p>
        </p:txBody>
      </p:sp>
      <p:pic>
        <p:nvPicPr>
          <p:cNvPr id="13" name="Picture 12" descr="2743.jpg"/>
          <p:cNvPicPr>
            <a:picLocks noChangeAspect="1"/>
          </p:cNvPicPr>
          <p:nvPr/>
        </p:nvPicPr>
        <p:blipFill>
          <a:blip r:embed="rId2" cstate="print"/>
          <a:stretch>
            <a:fillRect/>
          </a:stretch>
        </p:blipFill>
        <p:spPr>
          <a:xfrm>
            <a:off x="0" y="857238"/>
            <a:ext cx="3000396" cy="2250297"/>
          </a:xfrm>
          <a:prstGeom prst="rect">
            <a:avLst/>
          </a:prstGeom>
        </p:spPr>
      </p:pic>
      <p:sp>
        <p:nvSpPr>
          <p:cNvPr id="14" name="TextBox 13"/>
          <p:cNvSpPr txBox="1"/>
          <p:nvPr/>
        </p:nvSpPr>
        <p:spPr>
          <a:xfrm>
            <a:off x="-500098" y="3286130"/>
            <a:ext cx="3143272" cy="830997"/>
          </a:xfrm>
          <a:prstGeom prst="rect">
            <a:avLst/>
          </a:prstGeom>
          <a:noFill/>
        </p:spPr>
        <p:txBody>
          <a:bodyPr wrap="square" rtlCol="0">
            <a:spAutoFit/>
          </a:bodyPr>
          <a:lstStyle/>
          <a:p>
            <a:pPr algn="ctr"/>
            <a:endParaRPr lang="en-AU" sz="1600" dirty="0" smtClean="0">
              <a:latin typeface="Algerian" pitchFamily="82" charset="0"/>
            </a:endParaRPr>
          </a:p>
          <a:p>
            <a:pPr algn="ctr"/>
            <a:r>
              <a:rPr lang="en-US" sz="1600" dirty="0" smtClean="0">
                <a:latin typeface="Algerian" pitchFamily="82" charset="0"/>
              </a:rPr>
              <a:t>Pantheon</a:t>
            </a:r>
          </a:p>
          <a:p>
            <a:pPr algn="ctr"/>
            <a:r>
              <a:rPr lang="en-US" sz="1600" dirty="0" smtClean="0">
                <a:latin typeface="Algerian" pitchFamily="82" charset="0"/>
              </a:rPr>
              <a:t>(Rome, Italy)</a:t>
            </a:r>
          </a:p>
        </p:txBody>
      </p:sp>
      <p:pic>
        <p:nvPicPr>
          <p:cNvPr id="15" name="Picture 14" descr="5376.jpg"/>
          <p:cNvPicPr>
            <a:picLocks noChangeAspect="1"/>
          </p:cNvPicPr>
          <p:nvPr/>
        </p:nvPicPr>
        <p:blipFill>
          <a:blip r:embed="rId3" cstate="print"/>
          <a:stretch>
            <a:fillRect/>
          </a:stretch>
        </p:blipFill>
        <p:spPr>
          <a:xfrm>
            <a:off x="2428860" y="2720680"/>
            <a:ext cx="3643338" cy="2422820"/>
          </a:xfrm>
          <a:prstGeom prst="rect">
            <a:avLst/>
          </a:prstGeom>
        </p:spPr>
      </p:pic>
      <p:pic>
        <p:nvPicPr>
          <p:cNvPr id="17" name="Picture 16" descr="5554_2.jpg"/>
          <p:cNvPicPr>
            <a:picLocks noChangeAspect="1"/>
          </p:cNvPicPr>
          <p:nvPr/>
        </p:nvPicPr>
        <p:blipFill>
          <a:blip r:embed="rId4"/>
          <a:stretch>
            <a:fillRect/>
          </a:stretch>
        </p:blipFill>
        <p:spPr>
          <a:xfrm>
            <a:off x="6429388" y="1142990"/>
            <a:ext cx="2643175" cy="3945498"/>
          </a:xfrm>
          <a:prstGeom prst="rect">
            <a:avLst/>
          </a:prstGeom>
        </p:spPr>
      </p:pic>
      <p:sp>
        <p:nvSpPr>
          <p:cNvPr id="18" name="Right Arrow 17"/>
          <p:cNvSpPr/>
          <p:nvPr/>
        </p:nvSpPr>
        <p:spPr>
          <a:xfrm rot="1539238">
            <a:off x="5745296" y="1470813"/>
            <a:ext cx="621962" cy="42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3000364" y="1142990"/>
            <a:ext cx="3071834" cy="646331"/>
          </a:xfrm>
          <a:prstGeom prst="rect">
            <a:avLst/>
          </a:prstGeom>
          <a:noFill/>
        </p:spPr>
        <p:txBody>
          <a:bodyPr wrap="square" rtlCol="0">
            <a:spAutoFit/>
          </a:bodyPr>
          <a:lstStyle/>
          <a:p>
            <a:pPr algn="ctr"/>
            <a:r>
              <a:rPr lang="en-AU" b="1" dirty="0" err="1" smtClean="0">
                <a:ln w="900" cmpd="sng">
                  <a:solidFill>
                    <a:schemeClr val="accent1">
                      <a:satMod val="190000"/>
                      <a:alpha val="55000"/>
                    </a:schemeClr>
                  </a:solidFill>
                  <a:prstDash val="solid"/>
                </a:ln>
                <a:solidFill>
                  <a:schemeClr val="accent1">
                    <a:satMod val="200000"/>
                    <a:tint val="3000"/>
                  </a:schemeClr>
                </a:solidFill>
                <a:effectLst>
                  <a:outerShdw blurRad="50800" dist="38100" dir="2700000" algn="tl" rotWithShape="0">
                    <a:prstClr val="black">
                      <a:alpha val="40000"/>
                    </a:prstClr>
                  </a:outerShdw>
                </a:effectLst>
              </a:rPr>
              <a:t>Petronas</a:t>
            </a:r>
            <a:r>
              <a:rPr lang="en-AU" b="1" dirty="0" smtClean="0">
                <a:ln w="900" cmpd="sng">
                  <a:solidFill>
                    <a:schemeClr val="accent1">
                      <a:satMod val="190000"/>
                      <a:alpha val="55000"/>
                    </a:schemeClr>
                  </a:solidFill>
                  <a:prstDash val="solid"/>
                </a:ln>
                <a:solidFill>
                  <a:schemeClr val="accent1">
                    <a:satMod val="200000"/>
                    <a:tint val="3000"/>
                  </a:schemeClr>
                </a:solidFill>
                <a:effectLst>
                  <a:outerShdw blurRad="50800" dist="38100" dir="2700000" algn="tl" rotWithShape="0">
                    <a:prstClr val="black">
                      <a:alpha val="40000"/>
                    </a:prstClr>
                  </a:outerShdw>
                </a:effectLst>
              </a:rPr>
              <a:t>  Towers </a:t>
            </a:r>
          </a:p>
          <a:p>
            <a:pPr algn="ctr"/>
            <a:r>
              <a:rPr lang="en-AU" b="1" dirty="0" smtClean="0">
                <a:ln w="900" cmpd="sng">
                  <a:solidFill>
                    <a:schemeClr val="accent1">
                      <a:satMod val="190000"/>
                      <a:alpha val="55000"/>
                    </a:schemeClr>
                  </a:solidFill>
                  <a:prstDash val="solid"/>
                </a:ln>
                <a:solidFill>
                  <a:schemeClr val="accent1">
                    <a:satMod val="200000"/>
                    <a:tint val="3000"/>
                  </a:schemeClr>
                </a:solidFill>
                <a:effectLst>
                  <a:outerShdw blurRad="50800" dist="38100" dir="2700000" algn="tl" rotWithShape="0">
                    <a:prstClr val="black">
                      <a:alpha val="40000"/>
                    </a:prstClr>
                  </a:outerShdw>
                </a:effectLst>
              </a:rPr>
              <a:t>(Kuala Lumpur, Malaysia)</a:t>
            </a:r>
            <a:endParaRPr lang="en-US" b="1" dirty="0">
              <a:ln w="900" cmpd="sng">
                <a:solidFill>
                  <a:schemeClr val="accent1">
                    <a:satMod val="190000"/>
                    <a:alpha val="55000"/>
                  </a:schemeClr>
                </a:solidFill>
                <a:prstDash val="solid"/>
              </a:ln>
              <a:solidFill>
                <a:schemeClr val="accent1">
                  <a:satMod val="200000"/>
                  <a:tint val="3000"/>
                </a:schemeClr>
              </a:solidFill>
              <a:effectLst>
                <a:outerShdw blurRad="50800" dist="38100" dir="2700000" algn="tl" rotWithShape="0">
                  <a:prstClr val="black">
                    <a:alpha val="40000"/>
                  </a:prstClr>
                </a:outerShdw>
              </a:effectLst>
            </a:endParaRPr>
          </a:p>
        </p:txBody>
      </p:sp>
      <p:sp>
        <p:nvSpPr>
          <p:cNvPr id="20" name="Rectangle 19"/>
          <p:cNvSpPr/>
          <p:nvPr/>
        </p:nvSpPr>
        <p:spPr>
          <a:xfrm>
            <a:off x="6572264" y="1285866"/>
            <a:ext cx="652743" cy="369332"/>
          </a:xfrm>
          <a:prstGeom prst="rect">
            <a:avLst/>
          </a:prstGeom>
        </p:spPr>
        <p:txBody>
          <a:bodyPr wrap="none">
            <a:spAutoFit/>
          </a:bodyPr>
          <a:lstStyle/>
          <a:p>
            <a:pPr algn="ctr"/>
            <a:r>
              <a:rPr lang="en-AU" dirty="0" smtClean="0">
                <a:solidFill>
                  <a:srgbClr val="FF0000"/>
                </a:solidFill>
              </a:rPr>
              <a:t>5554</a:t>
            </a:r>
          </a:p>
        </p:txBody>
      </p:sp>
      <p:sp>
        <p:nvSpPr>
          <p:cNvPr id="21" name="Rectangle 20"/>
          <p:cNvSpPr/>
          <p:nvPr/>
        </p:nvSpPr>
        <p:spPr>
          <a:xfrm>
            <a:off x="1928794" y="928676"/>
            <a:ext cx="652744" cy="369332"/>
          </a:xfrm>
          <a:prstGeom prst="rect">
            <a:avLst/>
          </a:prstGeom>
        </p:spPr>
        <p:txBody>
          <a:bodyPr wrap="none">
            <a:spAutoFit/>
          </a:bodyPr>
          <a:lstStyle/>
          <a:p>
            <a:pPr algn="ctr"/>
            <a:r>
              <a:rPr lang="en-AU" dirty="0" smtClean="0">
                <a:solidFill>
                  <a:srgbClr val="FF0000"/>
                </a:solidFill>
              </a:rPr>
              <a:t>2743</a:t>
            </a:r>
          </a:p>
        </p:txBody>
      </p:sp>
      <p:sp>
        <p:nvSpPr>
          <p:cNvPr id="22" name="Right Arrow 21"/>
          <p:cNvSpPr/>
          <p:nvPr/>
        </p:nvSpPr>
        <p:spPr>
          <a:xfrm rot="16200000">
            <a:off x="857224" y="3214692"/>
            <a:ext cx="428628" cy="2857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3500430" y="2357436"/>
            <a:ext cx="1785950" cy="707886"/>
          </a:xfrm>
          <a:prstGeom prst="rect">
            <a:avLst/>
          </a:prstGeom>
          <a:solidFill>
            <a:schemeClr val="bg1"/>
          </a:solidFill>
        </p:spPr>
        <p:txBody>
          <a:bodyPr wrap="square" rtlCol="0">
            <a:spAutoFit/>
          </a:bodyPr>
          <a:lstStyle/>
          <a:p>
            <a:pPr algn="ctr"/>
            <a:r>
              <a:rPr lang="en-AU" sz="2000" b="1" dirty="0" smtClean="0">
                <a:solidFill>
                  <a:schemeClr val="accent2">
                    <a:lumMod val="60000"/>
                    <a:lumOff val="40000"/>
                  </a:schemeClr>
                </a:solidFill>
                <a:latin typeface="Agency FB" pitchFamily="34" charset="0"/>
              </a:rPr>
              <a:t>Rialto bridge</a:t>
            </a:r>
          </a:p>
          <a:p>
            <a:pPr algn="ctr"/>
            <a:r>
              <a:rPr lang="en-AU" sz="2000" b="1" dirty="0" smtClean="0">
                <a:solidFill>
                  <a:schemeClr val="accent2">
                    <a:lumMod val="60000"/>
                    <a:lumOff val="40000"/>
                  </a:schemeClr>
                </a:solidFill>
                <a:latin typeface="Agency FB" pitchFamily="34" charset="0"/>
              </a:rPr>
              <a:t>(Venice, Italy)</a:t>
            </a:r>
            <a:endParaRPr lang="en-US" sz="2000" b="1" dirty="0">
              <a:solidFill>
                <a:schemeClr val="accent2">
                  <a:lumMod val="60000"/>
                  <a:lumOff val="40000"/>
                </a:schemeClr>
              </a:solidFill>
              <a:latin typeface="Agency FB" pitchFamily="34" charset="0"/>
            </a:endParaRPr>
          </a:p>
        </p:txBody>
      </p:sp>
      <p:sp>
        <p:nvSpPr>
          <p:cNvPr id="24" name="Rectangle 23"/>
          <p:cNvSpPr/>
          <p:nvPr/>
        </p:nvSpPr>
        <p:spPr>
          <a:xfrm>
            <a:off x="2714612" y="2857502"/>
            <a:ext cx="652744" cy="369332"/>
          </a:xfrm>
          <a:prstGeom prst="rect">
            <a:avLst/>
          </a:prstGeom>
        </p:spPr>
        <p:txBody>
          <a:bodyPr wrap="none">
            <a:spAutoFit/>
          </a:bodyPr>
          <a:lstStyle/>
          <a:p>
            <a:pPr algn="ctr"/>
            <a:r>
              <a:rPr lang="en-AU" dirty="0" smtClean="0">
                <a:solidFill>
                  <a:srgbClr val="FF0000"/>
                </a:solidFill>
              </a:rPr>
              <a:t>5376</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86314" y="4179105"/>
            <a:ext cx="3929090" cy="535785"/>
          </a:xfrm>
        </p:spPr>
        <p:txBody>
          <a:bodyPr>
            <a:normAutofit/>
          </a:bodyPr>
          <a:lstStyle/>
          <a:p>
            <a:r>
              <a:rPr lang="en-US" sz="1800" dirty="0" smtClean="0"/>
              <a:t> [0.62, 0.03, 0.11, 0.08, 0.16] </a:t>
            </a:r>
            <a:endParaRPr lang="en-US" sz="1800" dirty="0"/>
          </a:p>
        </p:txBody>
      </p:sp>
      <p:pic>
        <p:nvPicPr>
          <p:cNvPr id="5" name="Content Placeholder 4" descr="e080f99cf39d86ff.jpg"/>
          <p:cNvPicPr>
            <a:picLocks noGrp="1" noChangeAspect="1"/>
          </p:cNvPicPr>
          <p:nvPr>
            <p:ph sz="half" idx="1"/>
          </p:nvPr>
        </p:nvPicPr>
        <p:blipFill>
          <a:blip r:embed="rId2" cstate="print"/>
          <a:stretch>
            <a:fillRect/>
          </a:stretch>
        </p:blipFill>
        <p:spPr>
          <a:xfrm>
            <a:off x="214282" y="1714494"/>
            <a:ext cx="4462606" cy="2232000"/>
          </a:xfrm>
        </p:spPr>
      </p:pic>
      <p:pic>
        <p:nvPicPr>
          <p:cNvPr id="6" name="Content Placeholder 5" descr="e78a37c7d4a27ad8.jpg"/>
          <p:cNvPicPr>
            <a:picLocks noGrp="1" noChangeAspect="1"/>
          </p:cNvPicPr>
          <p:nvPr>
            <p:ph sz="half" idx="2"/>
          </p:nvPr>
        </p:nvPicPr>
        <p:blipFill>
          <a:blip r:embed="rId3" cstate="print"/>
          <a:stretch>
            <a:fillRect/>
          </a:stretch>
        </p:blipFill>
        <p:spPr>
          <a:xfrm>
            <a:off x="4857752" y="1714494"/>
            <a:ext cx="3967999" cy="2232000"/>
          </a:xfrm>
        </p:spPr>
      </p:pic>
      <p:sp>
        <p:nvSpPr>
          <p:cNvPr id="9" name="TextBox 8"/>
          <p:cNvSpPr txBox="1"/>
          <p:nvPr/>
        </p:nvSpPr>
        <p:spPr>
          <a:xfrm>
            <a:off x="1357290" y="285734"/>
            <a:ext cx="7786710" cy="523220"/>
          </a:xfrm>
          <a:prstGeom prst="rect">
            <a:avLst/>
          </a:prstGeom>
          <a:noFill/>
        </p:spPr>
        <p:txBody>
          <a:bodyPr wrap="square" rtlCol="0">
            <a:spAutoFit/>
          </a:bodyPr>
          <a:lstStyle/>
          <a:p>
            <a:pPr algn="r"/>
            <a:r>
              <a:rPr lang="en-AU" sz="2800" b="1" dirty="0" smtClean="0">
                <a:solidFill>
                  <a:schemeClr val="bg1"/>
                </a:solidFill>
              </a:rPr>
              <a:t>Classifying five classes</a:t>
            </a:r>
            <a:endParaRPr lang="en-US" sz="2800" b="1" dirty="0">
              <a:solidFill>
                <a:schemeClr val="bg1"/>
              </a:solidFill>
            </a:endParaRPr>
          </a:p>
        </p:txBody>
      </p:sp>
      <p:sp>
        <p:nvSpPr>
          <p:cNvPr id="10" name="Rectangle 9"/>
          <p:cNvSpPr/>
          <p:nvPr/>
        </p:nvSpPr>
        <p:spPr>
          <a:xfrm>
            <a:off x="928662" y="4286262"/>
            <a:ext cx="3500462" cy="369332"/>
          </a:xfrm>
          <a:prstGeom prst="rect">
            <a:avLst/>
          </a:prstGeom>
        </p:spPr>
        <p:txBody>
          <a:bodyPr wrap="square">
            <a:spAutoFit/>
          </a:bodyPr>
          <a:lstStyle/>
          <a:p>
            <a:r>
              <a:rPr lang="en-US" dirty="0" smtClean="0"/>
              <a:t>[0.87, 0.01, 0.02, 0.05, 0.05]</a:t>
            </a:r>
            <a:endParaRPr lang="en-US" dirty="0"/>
          </a:p>
        </p:txBody>
      </p:sp>
      <p:sp>
        <p:nvSpPr>
          <p:cNvPr id="7" name="Rectangle 6"/>
          <p:cNvSpPr/>
          <p:nvPr/>
        </p:nvSpPr>
        <p:spPr>
          <a:xfrm>
            <a:off x="4857752" y="714362"/>
            <a:ext cx="4267515" cy="369332"/>
          </a:xfrm>
          <a:prstGeom prst="rect">
            <a:avLst/>
          </a:prstGeom>
        </p:spPr>
        <p:txBody>
          <a:bodyPr wrap="none">
            <a:spAutoFit/>
          </a:bodyPr>
          <a:lstStyle/>
          <a:p>
            <a:r>
              <a:rPr lang="en-AU" dirty="0" smtClean="0">
                <a:solidFill>
                  <a:schemeClr val="bg1"/>
                </a:solidFill>
              </a:rPr>
              <a:t>landmark </a:t>
            </a:r>
            <a:r>
              <a:rPr lang="en-AU" dirty="0" smtClean="0">
                <a:solidFill>
                  <a:schemeClr val="bg1"/>
                </a:solidFill>
              </a:rPr>
              <a:t>id: 2743, 5376, 5554, 6051, 9633</a:t>
            </a:r>
            <a:endParaRPr lang="en-US" dirty="0">
              <a:solidFill>
                <a:schemeClr val="bg1"/>
              </a:solidFill>
            </a:endParaRPr>
          </a:p>
        </p:txBody>
      </p:sp>
      <p:sp>
        <p:nvSpPr>
          <p:cNvPr id="8" name="Rectangle 7"/>
          <p:cNvSpPr/>
          <p:nvPr/>
        </p:nvSpPr>
        <p:spPr>
          <a:xfrm>
            <a:off x="785786" y="4572014"/>
            <a:ext cx="3108543" cy="369332"/>
          </a:xfrm>
          <a:prstGeom prst="rect">
            <a:avLst/>
          </a:prstGeom>
        </p:spPr>
        <p:txBody>
          <a:bodyPr wrap="none">
            <a:spAutoFit/>
          </a:bodyPr>
          <a:lstStyle/>
          <a:p>
            <a:r>
              <a:rPr lang="en-AU" dirty="0" smtClean="0">
                <a:solidFill>
                  <a:srgbClr val="FF0000"/>
                </a:solidFill>
              </a:rPr>
              <a:t>(2743, 5376, 5554, 6051, 9633)</a:t>
            </a:r>
            <a:endParaRPr lang="en-US" dirty="0">
              <a:solidFill>
                <a:srgbClr val="FF0000"/>
              </a:solidFill>
            </a:endParaRPr>
          </a:p>
        </p:txBody>
      </p:sp>
      <p:sp>
        <p:nvSpPr>
          <p:cNvPr id="11" name="Rectangle 10"/>
          <p:cNvSpPr/>
          <p:nvPr/>
        </p:nvSpPr>
        <p:spPr>
          <a:xfrm>
            <a:off x="5214942" y="4572014"/>
            <a:ext cx="3108543" cy="369332"/>
          </a:xfrm>
          <a:prstGeom prst="rect">
            <a:avLst/>
          </a:prstGeom>
        </p:spPr>
        <p:txBody>
          <a:bodyPr wrap="none">
            <a:spAutoFit/>
          </a:bodyPr>
          <a:lstStyle/>
          <a:p>
            <a:r>
              <a:rPr lang="en-AU" dirty="0" smtClean="0">
                <a:solidFill>
                  <a:srgbClr val="FF0000"/>
                </a:solidFill>
              </a:rPr>
              <a:t>(2743, 5376, 5554, 6051, 9633)</a:t>
            </a:r>
            <a:endParaRPr lang="en-US" dirty="0">
              <a:solidFill>
                <a:srgbClr val="FF0000"/>
              </a:solidFill>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334" y="285734"/>
            <a:ext cx="8246070" cy="610820"/>
          </a:xfrm>
        </p:spPr>
        <p:txBody>
          <a:bodyPr>
            <a:normAutofit/>
          </a:bodyPr>
          <a:lstStyle/>
          <a:p>
            <a:r>
              <a:rPr lang="en-AU" sz="2800" dirty="0" smtClean="0">
                <a:solidFill>
                  <a:schemeClr val="bg1"/>
                </a:solidFill>
              </a:rPr>
              <a:t>Accuracy summary</a:t>
            </a:r>
            <a:endParaRPr lang="en-US" sz="2800" dirty="0">
              <a:solidFill>
                <a:schemeClr val="bg1"/>
              </a:solidFill>
            </a:endParaRPr>
          </a:p>
        </p:txBody>
      </p:sp>
      <p:graphicFrame>
        <p:nvGraphicFramePr>
          <p:cNvPr id="4" name="Table 3"/>
          <p:cNvGraphicFramePr>
            <a:graphicFrameLocks noGrp="1"/>
          </p:cNvGraphicFramePr>
          <p:nvPr/>
        </p:nvGraphicFramePr>
        <p:xfrm>
          <a:off x="857224" y="1500180"/>
          <a:ext cx="7520673" cy="1389800"/>
        </p:xfrm>
        <a:graphic>
          <a:graphicData uri="http://schemas.openxmlformats.org/drawingml/2006/table">
            <a:tbl>
              <a:tblPr/>
              <a:tblGrid>
                <a:gridCol w="1661751"/>
                <a:gridCol w="2817854"/>
                <a:gridCol w="3041068"/>
              </a:tblGrid>
              <a:tr h="347450">
                <a:tc>
                  <a:txBody>
                    <a:bodyPr/>
                    <a:lstStyle/>
                    <a:p>
                      <a:pPr rtl="0" fontAlgn="t">
                        <a:spcBef>
                          <a:spcPts val="0"/>
                        </a:spcBef>
                        <a:spcAft>
                          <a:spcPts val="0"/>
                        </a:spcAft>
                      </a:pPr>
                      <a:r>
                        <a:rPr lang="en-US" sz="1400" b="0" i="0" u="none" strike="noStrike" dirty="0" smtClean="0">
                          <a:solidFill>
                            <a:srgbClr val="000000"/>
                          </a:solidFill>
                          <a:latin typeface="Arial"/>
                        </a:rPr>
                        <a:t>Accuracy</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AU" sz="1400" b="0" i="0" u="none" strike="noStrike" dirty="0" smtClean="0">
                          <a:solidFill>
                            <a:srgbClr val="000000"/>
                          </a:solidFill>
                          <a:latin typeface="Arial"/>
                        </a:rPr>
                        <a:t>Training</a:t>
                      </a:r>
                      <a:r>
                        <a:rPr lang="en-AU" sz="1400" b="0" i="0" u="none" strike="noStrike" baseline="0" dirty="0" smtClean="0">
                          <a:solidFill>
                            <a:srgbClr val="000000"/>
                          </a:solidFill>
                          <a:latin typeface="Arial"/>
                        </a:rPr>
                        <a:t> on 500 images per class</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AU" sz="1400" b="0" i="0" u="none" strike="noStrike" dirty="0" smtClean="0">
                          <a:solidFill>
                            <a:srgbClr val="000000"/>
                          </a:solidFill>
                          <a:latin typeface="Arial"/>
                        </a:rPr>
                        <a:t>Training</a:t>
                      </a:r>
                      <a:r>
                        <a:rPr lang="en-AU" sz="1400" b="0" i="0" u="none" strike="noStrike" baseline="0" dirty="0" smtClean="0">
                          <a:solidFill>
                            <a:srgbClr val="000000"/>
                          </a:solidFill>
                          <a:latin typeface="Arial"/>
                        </a:rPr>
                        <a:t> on 1000 images per </a:t>
                      </a:r>
                      <a:r>
                        <a:rPr lang="en-AU" sz="1400" b="0" i="0" u="none" strike="noStrike" baseline="0" dirty="0" smtClean="0">
                          <a:solidFill>
                            <a:srgbClr val="000000"/>
                          </a:solidFill>
                          <a:latin typeface="Arial"/>
                        </a:rPr>
                        <a:t>class</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r>
              <a:tr h="347450">
                <a:tc>
                  <a:txBody>
                    <a:bodyPr/>
                    <a:lstStyle/>
                    <a:p>
                      <a:pPr rtl="0" fontAlgn="t">
                        <a:spcBef>
                          <a:spcPts val="0"/>
                        </a:spcBef>
                        <a:spcAft>
                          <a:spcPts val="0"/>
                        </a:spcAft>
                      </a:pPr>
                      <a:r>
                        <a:rPr lang="en-US" sz="1400" b="0" i="0" u="none" strike="noStrike">
                          <a:solidFill>
                            <a:srgbClr val="000000"/>
                          </a:solidFill>
                          <a:latin typeface="Arial"/>
                        </a:rPr>
                        <a:t>2 classes</a:t>
                      </a:r>
                      <a:endParaRPr lang="en-US" sz="140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latin typeface="Arial"/>
                        </a:rPr>
                        <a:t>Up to </a:t>
                      </a:r>
                      <a:r>
                        <a:rPr lang="en-US" sz="1400" b="0" i="0" u="none" strike="noStrike" dirty="0" smtClean="0">
                          <a:solidFill>
                            <a:srgbClr val="000000"/>
                          </a:solidFill>
                          <a:latin typeface="Arial"/>
                        </a:rPr>
                        <a:t>85%</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latin typeface="Arial"/>
                        </a:rPr>
                        <a:t>Up to </a:t>
                      </a:r>
                      <a:r>
                        <a:rPr lang="en-US" sz="1400" b="0" i="0" u="none" strike="noStrike" dirty="0" smtClean="0">
                          <a:solidFill>
                            <a:srgbClr val="000000"/>
                          </a:solidFill>
                          <a:latin typeface="Arial"/>
                        </a:rPr>
                        <a:t>96%</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r>
              <a:tr h="347450">
                <a:tc>
                  <a:txBody>
                    <a:bodyPr/>
                    <a:lstStyle/>
                    <a:p>
                      <a:pPr rtl="0" fontAlgn="t">
                        <a:spcBef>
                          <a:spcPts val="0"/>
                        </a:spcBef>
                        <a:spcAft>
                          <a:spcPts val="0"/>
                        </a:spcAft>
                      </a:pPr>
                      <a:r>
                        <a:rPr lang="en-US" sz="1400" b="0" i="0" u="none" strike="noStrike">
                          <a:solidFill>
                            <a:srgbClr val="000000"/>
                          </a:solidFill>
                          <a:latin typeface="Arial"/>
                        </a:rPr>
                        <a:t>5 classes</a:t>
                      </a:r>
                      <a:endParaRPr lang="en-US" sz="140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latin typeface="Arial"/>
                        </a:rPr>
                        <a:t>Up to </a:t>
                      </a:r>
                      <a:r>
                        <a:rPr lang="en-US" sz="1400" b="0" i="0" u="none" strike="noStrike" dirty="0" smtClean="0">
                          <a:solidFill>
                            <a:srgbClr val="000000"/>
                          </a:solidFill>
                          <a:latin typeface="Arial"/>
                        </a:rPr>
                        <a:t>65%</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latin typeface="Arial"/>
                        </a:rPr>
                        <a:t>Up to </a:t>
                      </a:r>
                      <a:r>
                        <a:rPr lang="en-US" sz="1400" b="0" i="0" u="none" strike="noStrike" dirty="0" smtClean="0">
                          <a:solidFill>
                            <a:srgbClr val="000000"/>
                          </a:solidFill>
                          <a:latin typeface="Arial"/>
                        </a:rPr>
                        <a:t>77%</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r>
              <a:tr h="347450">
                <a:tc>
                  <a:txBody>
                    <a:bodyPr/>
                    <a:lstStyle/>
                    <a:p>
                      <a:pPr rtl="0" fontAlgn="t">
                        <a:spcBef>
                          <a:spcPts val="0"/>
                        </a:spcBef>
                        <a:spcAft>
                          <a:spcPts val="0"/>
                        </a:spcAft>
                      </a:pPr>
                      <a:r>
                        <a:rPr lang="en-US" sz="1400" b="0" i="0" u="none" strike="noStrike" dirty="0">
                          <a:solidFill>
                            <a:srgbClr val="000000"/>
                          </a:solidFill>
                          <a:latin typeface="Arial"/>
                        </a:rPr>
                        <a:t>10 classes</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latin typeface="Arial"/>
                        </a:rPr>
                        <a:t>10%</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AU" sz="1400" b="0" i="0" u="none" strike="noStrike" dirty="0" smtClean="0">
                          <a:solidFill>
                            <a:srgbClr val="000000"/>
                          </a:solidFill>
                          <a:latin typeface="Arial"/>
                        </a:rPr>
                        <a:t>N/A</a:t>
                      </a:r>
                      <a:endParaRPr lang="en-US" sz="1400" dirty="0"/>
                    </a:p>
                  </a:txBody>
                  <a:tcPr marL="87460" marR="87460" marT="49196" marB="49196">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r>
            </a:tbl>
          </a:graphicData>
        </a:graphic>
      </p:graphicFrame>
      <p:sp>
        <p:nvSpPr>
          <p:cNvPr id="5" name="TextBox 4"/>
          <p:cNvSpPr txBox="1"/>
          <p:nvPr/>
        </p:nvSpPr>
        <p:spPr>
          <a:xfrm>
            <a:off x="2928926" y="3286130"/>
            <a:ext cx="2643206" cy="369332"/>
          </a:xfrm>
          <a:prstGeom prst="rect">
            <a:avLst/>
          </a:prstGeom>
          <a:noFill/>
        </p:spPr>
        <p:txBody>
          <a:bodyPr wrap="square" rtlCol="0">
            <a:spAutoFit/>
          </a:bodyPr>
          <a:lstStyle/>
          <a:p>
            <a:r>
              <a:rPr lang="en-AU" dirty="0" smtClean="0"/>
              <a:t>CNN Model performance</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AU" dirty="0" smtClean="0"/>
              <a:t>Future work</a:t>
            </a:r>
            <a:endParaRPr lang="en-US" dirty="0"/>
          </a:p>
        </p:txBody>
      </p:sp>
      <p:sp>
        <p:nvSpPr>
          <p:cNvPr id="3" name="Content Placeholder 2"/>
          <p:cNvSpPr>
            <a:spLocks noGrp="1"/>
          </p:cNvSpPr>
          <p:nvPr>
            <p:ph idx="1"/>
          </p:nvPr>
        </p:nvSpPr>
        <p:spPr>
          <a:xfrm>
            <a:off x="2357422" y="1285866"/>
            <a:ext cx="6260905" cy="2286804"/>
          </a:xfrm>
        </p:spPr>
        <p:txBody>
          <a:bodyPr>
            <a:normAutofit/>
          </a:bodyPr>
          <a:lstStyle/>
          <a:p>
            <a:pPr>
              <a:buNone/>
            </a:pPr>
            <a:r>
              <a:rPr lang="en-AU" sz="1800" dirty="0" smtClean="0"/>
              <a:t>To improve the model’s performance:</a:t>
            </a:r>
          </a:p>
          <a:p>
            <a:r>
              <a:rPr lang="en-AU" sz="1600" dirty="0" smtClean="0"/>
              <a:t>Training the model on more images </a:t>
            </a:r>
          </a:p>
          <a:p>
            <a:r>
              <a:rPr lang="en-AU" sz="1600" dirty="0" smtClean="0"/>
              <a:t>Training the model on more classes</a:t>
            </a:r>
          </a:p>
          <a:p>
            <a:r>
              <a:rPr lang="en-AU" sz="1600" dirty="0" smtClean="0"/>
              <a:t>To optimize image preparation</a:t>
            </a:r>
            <a:endParaRPr lang="en-US" sz="1600"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14612" y="1500180"/>
            <a:ext cx="3499676" cy="2462213"/>
          </a:xfrm>
          <a:prstGeom prst="rect">
            <a:avLst/>
          </a:prstGeom>
          <a:noFill/>
        </p:spPr>
        <p:txBody>
          <a:bodyPr wrap="none" lIns="91440" tIns="45720" rIns="91440" bIns="45720">
            <a:spAutoFit/>
            <a:scene3d>
              <a:camera prst="orthographicFront"/>
              <a:lightRig rig="balanced" dir="t">
                <a:rot lat="0" lon="0" rev="2100000"/>
              </a:lightRig>
            </a:scene3d>
            <a:sp3d extrusionH="57150" prstMaterial="metal">
              <a:bevelT w="38100" h="25400"/>
              <a:contourClr>
                <a:schemeClr val="bg2"/>
              </a:contourClr>
            </a:sp3d>
          </a:bodyPr>
          <a:lstStyle/>
          <a:p>
            <a:pPr algn="ctr"/>
            <a:r>
              <a:rPr lang="en-AU" sz="6000" b="1" i="1" dirty="0" smtClean="0">
                <a:ln w="50800"/>
                <a:solidFill>
                  <a:srgbClr val="002060"/>
                </a:solidFill>
              </a:rPr>
              <a:t>Thank </a:t>
            </a:r>
            <a:r>
              <a:rPr lang="en-AU" sz="6000" b="1" i="1" dirty="0" smtClean="0">
                <a:ln w="50800"/>
                <a:solidFill>
                  <a:srgbClr val="002060"/>
                </a:solidFill>
              </a:rPr>
              <a:t>you</a:t>
            </a:r>
            <a:endParaRPr lang="en-AU" sz="6000" b="1" i="1" dirty="0" smtClean="0">
              <a:ln w="50800"/>
              <a:solidFill>
                <a:srgbClr val="002060"/>
              </a:solidFill>
            </a:endParaRPr>
          </a:p>
          <a:p>
            <a:pPr algn="ctr"/>
            <a:endParaRPr lang="en-AU" sz="5400" b="1" i="1" cap="none" spc="0" dirty="0" smtClean="0">
              <a:ln w="50800"/>
              <a:solidFill>
                <a:srgbClr val="002060"/>
              </a:solidFill>
              <a:effectLst/>
            </a:endParaRPr>
          </a:p>
          <a:p>
            <a:pPr algn="ctr"/>
            <a:r>
              <a:rPr lang="en-AU" sz="4000" b="1" i="1" cap="none" spc="0" dirty="0" smtClean="0">
                <a:ln w="50800"/>
                <a:solidFill>
                  <a:srgbClr val="002060"/>
                </a:solidFill>
                <a:effectLst/>
              </a:rPr>
              <a:t>Questions?</a:t>
            </a:r>
            <a:endParaRPr lang="en-US" sz="4000" b="1" i="1" cap="none" spc="0" dirty="0">
              <a:ln w="50800"/>
              <a:solidFill>
                <a:srgbClr val="002060"/>
              </a:solidFill>
              <a:effectLst/>
            </a:endParaRPr>
          </a:p>
        </p:txBody>
      </p:sp>
    </p:spTree>
    <p:extLst>
      <p:ext uri="{BB962C8B-B14F-4D97-AF65-F5344CB8AC3E}">
        <p14:creationId xmlns="" xmlns:p14="http://schemas.microsoft.com/office/powerpoint/2010/main" val="1091006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srcRect l="10981" t="21484" r="18741" b="49219"/>
          <a:stretch>
            <a:fillRect/>
          </a:stretch>
        </p:blipFill>
        <p:spPr bwMode="auto">
          <a:xfrm>
            <a:off x="0" y="0"/>
            <a:ext cx="9144064" cy="2143122"/>
          </a:xfrm>
          <a:prstGeom prst="rect">
            <a:avLst/>
          </a:prstGeom>
          <a:noFill/>
          <a:ln w="9525">
            <a:noFill/>
            <a:miter lim="800000"/>
            <a:headEnd/>
            <a:tailEnd/>
          </a:ln>
          <a:effectLst/>
        </p:spPr>
      </p:pic>
      <p:sp>
        <p:nvSpPr>
          <p:cNvPr id="3" name="Rectangle 2"/>
          <p:cNvSpPr/>
          <p:nvPr/>
        </p:nvSpPr>
        <p:spPr>
          <a:xfrm>
            <a:off x="214282" y="2285998"/>
            <a:ext cx="7215238" cy="2277547"/>
          </a:xfrm>
          <a:prstGeom prst="rect">
            <a:avLst/>
          </a:prstGeom>
        </p:spPr>
        <p:txBody>
          <a:bodyPr wrap="square">
            <a:spAutoFit/>
          </a:bodyPr>
          <a:lstStyle/>
          <a:p>
            <a:pPr fontAlgn="base"/>
            <a:r>
              <a:rPr lang="en-US" b="1" dirty="0"/>
              <a:t>A competition posted at Kaggle.com in May 2018</a:t>
            </a:r>
          </a:p>
          <a:p>
            <a:pPr fontAlgn="base"/>
            <a:endParaRPr lang="en-US" dirty="0" smtClean="0"/>
          </a:p>
          <a:p>
            <a:pPr fontAlgn="base"/>
            <a:r>
              <a:rPr lang="en-US" b="1" dirty="0" smtClean="0"/>
              <a:t>Goal: </a:t>
            </a:r>
          </a:p>
          <a:p>
            <a:pPr fontAlgn="base"/>
            <a:r>
              <a:rPr lang="en-US" dirty="0" smtClean="0"/>
              <a:t>	</a:t>
            </a:r>
            <a:r>
              <a:rPr lang="en-US" sz="1600" dirty="0" smtClean="0"/>
              <a:t>to </a:t>
            </a:r>
            <a:r>
              <a:rPr lang="en-US" sz="1600" dirty="0"/>
              <a:t>predict landmark labels directly from image </a:t>
            </a:r>
            <a:r>
              <a:rPr lang="en-US" sz="1600" dirty="0" smtClean="0"/>
              <a:t>pixels</a:t>
            </a:r>
          </a:p>
          <a:p>
            <a:pPr fontAlgn="base"/>
            <a:endParaRPr lang="en-US" dirty="0" smtClean="0"/>
          </a:p>
          <a:p>
            <a:pPr fontAlgn="base"/>
            <a:r>
              <a:rPr lang="en-AU" b="1" dirty="0" smtClean="0"/>
              <a:t>Challenge: </a:t>
            </a:r>
          </a:p>
          <a:p>
            <a:pPr fontAlgn="base"/>
            <a:r>
              <a:rPr lang="en-AU" b="1" dirty="0" smtClean="0"/>
              <a:t>	</a:t>
            </a:r>
            <a:r>
              <a:rPr lang="en-US" sz="1600" dirty="0" smtClean="0"/>
              <a:t>there </a:t>
            </a:r>
            <a:r>
              <a:rPr lang="en-US" sz="1600" dirty="0"/>
              <a:t>are a total of 15K </a:t>
            </a:r>
            <a:r>
              <a:rPr lang="en-US" sz="1600" dirty="0" smtClean="0"/>
              <a:t>different famous or infamous </a:t>
            </a:r>
            <a:r>
              <a:rPr lang="en-US" sz="1600" dirty="0" smtClean="0"/>
              <a:t>landmarks(classes) </a:t>
            </a:r>
            <a:r>
              <a:rPr lang="en-US" sz="1600" dirty="0" smtClean="0"/>
              <a:t>involved and </a:t>
            </a:r>
            <a:r>
              <a:rPr lang="en-US" sz="1600" dirty="0"/>
              <a:t>the number of training examples per class may not be very </a:t>
            </a:r>
            <a:r>
              <a:rPr lang="en-US" sz="1600" dirty="0" smtClean="0"/>
              <a:t>large</a:t>
            </a:r>
            <a:endParaRPr lang="en-US" sz="16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214429"/>
            <a:ext cx="9144000" cy="3188565"/>
          </a:xfrm>
          <a:prstGeom prst="rect">
            <a:avLst/>
          </a:prstGeom>
        </p:spPr>
        <p:txBody>
          <a:bodyPr wrap="square">
            <a:spAutoFit/>
          </a:bodyPr>
          <a:lstStyle/>
          <a:p>
            <a:r>
              <a:rPr lang="en-US" dirty="0" smtClean="0"/>
              <a:t>Link to the datasets:  </a:t>
            </a:r>
            <a:r>
              <a:rPr lang="en-US" u="sng" dirty="0" smtClean="0">
                <a:hlinkClick r:id="rId2"/>
              </a:rPr>
              <a:t>https://www.kaggle.com/google/google-landmarks-dataset</a:t>
            </a:r>
            <a:endParaRPr lang="en-US" u="sng" dirty="0" smtClean="0"/>
          </a:p>
          <a:p>
            <a:pPr marL="342900" lvl="0" indent="-342900">
              <a:spcBef>
                <a:spcPct val="20000"/>
              </a:spcBef>
              <a:buFont typeface="Arial" pitchFamily="34" charset="0"/>
              <a:buChar char="•"/>
              <a:defRPr/>
            </a:pPr>
            <a:endParaRPr lang="en-US" u="sng" dirty="0" smtClean="0"/>
          </a:p>
          <a:p>
            <a:pPr marL="342900" lvl="0" indent="-342900">
              <a:spcBef>
                <a:spcPct val="20000"/>
              </a:spcBef>
              <a:defRPr/>
            </a:pPr>
            <a:r>
              <a:rPr lang="en-US" b="1" dirty="0" smtClean="0"/>
              <a:t>Train.csv:</a:t>
            </a:r>
            <a:endParaRPr lang="en-US" dirty="0" smtClean="0"/>
          </a:p>
          <a:p>
            <a:pPr marL="342900" lvl="0" indent="-342900">
              <a:spcBef>
                <a:spcPct val="20000"/>
              </a:spcBef>
              <a:buFont typeface="Arial" pitchFamily="34" charset="0"/>
              <a:buChar char="•"/>
              <a:defRPr/>
            </a:pPr>
            <a:r>
              <a:rPr lang="en-US" sz="1600" dirty="0" smtClean="0"/>
              <a:t>This file contains information regarding the training images to be used in the recognition task associated to the Google-Landmarks dataset. These images may also be useful to train models for the retrieval task. The first column contains the train image ID, the second column contains its URL, and the third column contains its label.</a:t>
            </a:r>
          </a:p>
          <a:p>
            <a:pPr marL="342900" lvl="0" indent="-342900">
              <a:spcBef>
                <a:spcPct val="20000"/>
              </a:spcBef>
              <a:defRPr/>
            </a:pPr>
            <a:r>
              <a:rPr lang="en-US" b="1" dirty="0" smtClean="0"/>
              <a:t>Test.csv:</a:t>
            </a:r>
            <a:endParaRPr lang="en-US" dirty="0" smtClean="0"/>
          </a:p>
          <a:p>
            <a:pPr marL="342900" lvl="0" indent="-342900">
              <a:spcBef>
                <a:spcPct val="20000"/>
              </a:spcBef>
              <a:buFont typeface="Arial" pitchFamily="34" charset="0"/>
              <a:buChar char="•"/>
              <a:defRPr/>
            </a:pPr>
            <a:r>
              <a:rPr lang="en-US" sz="1600" dirty="0" smtClean="0"/>
              <a:t>This file contains information regarding the test images to be used in the recognition and retrieval tasks associated to the Google-Landmarks dataset. The first column contains the test image ID, and the second column contains its URL.</a:t>
            </a:r>
            <a:endParaRPr lang="en-US" dirty="0"/>
          </a:p>
        </p:txBody>
      </p:sp>
      <p:sp>
        <p:nvSpPr>
          <p:cNvPr id="4" name="Title 1"/>
          <p:cNvSpPr txBox="1">
            <a:spLocks/>
          </p:cNvSpPr>
          <p:nvPr/>
        </p:nvSpPr>
        <p:spPr>
          <a:xfrm>
            <a:off x="448965" y="433880"/>
            <a:ext cx="8246070" cy="610820"/>
          </a:xfrm>
          <a:prstGeom prst="rect">
            <a:avLst/>
          </a:prstGeom>
        </p:spPr>
        <p:txBody>
          <a:bodyPr>
            <a:normAutofit fontScale="97500"/>
          </a:bodyPr>
          <a:lstStyle/>
          <a:p>
            <a:pPr lvl="0" algn="r">
              <a:spcBef>
                <a:spcPct val="0"/>
              </a:spcBef>
            </a:pPr>
            <a:r>
              <a:rPr lang="en-US" sz="2800" b="1" dirty="0" smtClean="0">
                <a:solidFill>
                  <a:schemeClr val="bg1"/>
                </a:solidFill>
                <a:latin typeface="+mj-lt"/>
              </a:rPr>
              <a:t>Data source</a:t>
            </a:r>
            <a:endParaRPr kumimoji="0" lang="en-US" sz="2800" b="1" i="0" u="none" strike="noStrike" kern="1200" cap="none" spc="0" normalizeH="0" baseline="0" noProof="0" dirty="0">
              <a:ln>
                <a:noFill/>
              </a:ln>
              <a:solidFill>
                <a:schemeClr val="bg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solidFill>
                  <a:schemeClr val="bg1"/>
                </a:solidFill>
              </a:rPr>
              <a:t>Success Metrics</a:t>
            </a:r>
            <a:endParaRPr lang="en-US" sz="2800" dirty="0">
              <a:solidFill>
                <a:schemeClr val="bg1"/>
              </a:solidFill>
            </a:endParaRPr>
          </a:p>
        </p:txBody>
      </p:sp>
      <p:sp>
        <p:nvSpPr>
          <p:cNvPr id="3" name="Content Placeholder 2"/>
          <p:cNvSpPr>
            <a:spLocks noGrp="1"/>
          </p:cNvSpPr>
          <p:nvPr>
            <p:ph idx="1"/>
          </p:nvPr>
        </p:nvSpPr>
        <p:spPr>
          <a:xfrm>
            <a:off x="428596" y="1500180"/>
            <a:ext cx="8143932" cy="3054094"/>
          </a:xfrm>
        </p:spPr>
        <p:txBody>
          <a:bodyPr>
            <a:normAutofit/>
          </a:bodyPr>
          <a:lstStyle/>
          <a:p>
            <a:pPr fontAlgn="base">
              <a:buNone/>
            </a:pPr>
            <a:r>
              <a:rPr lang="en-US" sz="2000" dirty="0"/>
              <a:t>Correctly identify in which class the </a:t>
            </a:r>
            <a:r>
              <a:rPr lang="en-US" sz="2000" dirty="0" smtClean="0"/>
              <a:t>each test image is </a:t>
            </a:r>
            <a:r>
              <a:rPr lang="en-US" sz="2000" dirty="0"/>
              <a:t>and the corresponding confidence </a:t>
            </a:r>
            <a:r>
              <a:rPr lang="en-US" sz="2000" dirty="0" smtClean="0"/>
              <a:t>level and the </a:t>
            </a:r>
            <a:r>
              <a:rPr lang="en-US" sz="2000" dirty="0"/>
              <a:t>output format is</a:t>
            </a:r>
            <a:r>
              <a:rPr lang="en-US" sz="2000" dirty="0" smtClean="0"/>
              <a:t>:</a:t>
            </a:r>
          </a:p>
          <a:p>
            <a:pPr fontAlgn="base">
              <a:buNone/>
            </a:pPr>
            <a:endParaRPr lang="en-US" sz="2000" dirty="0" smtClean="0"/>
          </a:p>
          <a:p>
            <a:pPr fontAlgn="base">
              <a:buNone/>
            </a:pPr>
            <a:r>
              <a:rPr lang="en-US" sz="2000" dirty="0" smtClean="0"/>
              <a:t>        </a:t>
            </a:r>
            <a:r>
              <a:rPr lang="en-US" sz="2000" dirty="0"/>
              <a:t> [{cl1 for class1},{cl2 for class2},...,{</a:t>
            </a:r>
            <a:r>
              <a:rPr lang="en-US" sz="2000" dirty="0" err="1"/>
              <a:t>clk</a:t>
            </a:r>
            <a:r>
              <a:rPr lang="en-US" sz="2000" dirty="0"/>
              <a:t> for </a:t>
            </a:r>
            <a:r>
              <a:rPr lang="en-US" sz="2000" dirty="0" err="1"/>
              <a:t>classk</a:t>
            </a:r>
            <a:r>
              <a:rPr lang="en-US" sz="2000" dirty="0" smtClean="0"/>
              <a:t>}], </a:t>
            </a:r>
            <a:r>
              <a:rPr lang="en-US" sz="2000" dirty="0"/>
              <a:t>k=1,2,..10</a:t>
            </a:r>
          </a:p>
          <a:p>
            <a:endParaRPr lang="en-US" sz="2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334" y="214296"/>
            <a:ext cx="8246070" cy="610820"/>
          </a:xfrm>
        </p:spPr>
        <p:txBody>
          <a:bodyPr>
            <a:normAutofit/>
          </a:bodyPr>
          <a:lstStyle/>
          <a:p>
            <a:r>
              <a:rPr lang="en-US" sz="2800" b="1" dirty="0" smtClean="0">
                <a:solidFill>
                  <a:schemeClr val="bg1"/>
                </a:solidFill>
              </a:rPr>
              <a:t>Project value </a:t>
            </a:r>
            <a:endParaRPr lang="en-US" sz="2800" dirty="0">
              <a:solidFill>
                <a:schemeClr val="bg1"/>
              </a:solidFill>
            </a:endParaRPr>
          </a:p>
        </p:txBody>
      </p:sp>
      <p:sp>
        <p:nvSpPr>
          <p:cNvPr id="3" name="Content Placeholder 2"/>
          <p:cNvSpPr>
            <a:spLocks noGrp="1"/>
          </p:cNvSpPr>
          <p:nvPr>
            <p:ph idx="1"/>
          </p:nvPr>
        </p:nvSpPr>
        <p:spPr>
          <a:xfrm>
            <a:off x="428596" y="1285866"/>
            <a:ext cx="8246070" cy="3054094"/>
          </a:xfrm>
        </p:spPr>
        <p:txBody>
          <a:bodyPr>
            <a:normAutofit/>
          </a:bodyPr>
          <a:lstStyle/>
          <a:p>
            <a:pPr fontAlgn="base">
              <a:buNone/>
            </a:pPr>
            <a:r>
              <a:rPr lang="en-US" sz="2000" dirty="0" smtClean="0"/>
              <a:t>It will be applied to</a:t>
            </a:r>
          </a:p>
          <a:p>
            <a:pPr fontAlgn="base"/>
            <a:r>
              <a:rPr lang="en-US" sz="2000" dirty="0" smtClean="0"/>
              <a:t> landmark recognition and classification</a:t>
            </a:r>
          </a:p>
          <a:p>
            <a:pPr fontAlgn="base"/>
            <a:r>
              <a:rPr lang="en-US" sz="2000" dirty="0" smtClean="0"/>
              <a:t> landmark collection reorganization</a:t>
            </a:r>
          </a:p>
          <a:p>
            <a:pPr fontAlgn="base">
              <a:buNone/>
            </a:pPr>
            <a:endParaRPr lang="en-AU" sz="2000" dirty="0" smtClean="0"/>
          </a:p>
          <a:p>
            <a:pPr fontAlgn="base">
              <a:buNone/>
            </a:pPr>
            <a:r>
              <a:rPr lang="en-AU" sz="2000" dirty="0" smtClean="0"/>
              <a:t>It can be transferred to</a:t>
            </a:r>
            <a:endParaRPr lang="en-US" sz="2000" dirty="0" smtClean="0"/>
          </a:p>
          <a:p>
            <a:pPr fontAlgn="base"/>
            <a:r>
              <a:rPr lang="en-US" sz="2000" dirty="0" smtClean="0"/>
              <a:t>facial recognition</a:t>
            </a:r>
          </a:p>
          <a:p>
            <a:pPr fontAlgn="base"/>
            <a:r>
              <a:rPr lang="en-AU" sz="2000" dirty="0" smtClean="0"/>
              <a:t>Handwriting recognition and verification</a:t>
            </a:r>
          </a:p>
          <a:p>
            <a:pPr fontAlgn="base"/>
            <a:r>
              <a:rPr lang="en-AU" sz="2000" dirty="0" smtClean="0"/>
              <a:t>Conventional publications digitalization</a:t>
            </a:r>
            <a:endParaRPr lang="en-US" sz="2000" dirty="0"/>
          </a:p>
          <a:p>
            <a:pPr fontAlgn="base"/>
            <a:endParaRPr lang="en-AU" sz="2000" dirty="0" smtClean="0"/>
          </a:p>
          <a:p>
            <a:endParaRPr lang="en-US" sz="20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2910" y="214296"/>
            <a:ext cx="8246070" cy="610820"/>
          </a:xfrm>
        </p:spPr>
        <p:txBody>
          <a:bodyPr>
            <a:normAutofit/>
          </a:bodyPr>
          <a:lstStyle/>
          <a:p>
            <a:r>
              <a:rPr lang="en-AU" sz="2800" dirty="0" smtClean="0">
                <a:solidFill>
                  <a:schemeClr val="bg1"/>
                </a:solidFill>
              </a:rPr>
              <a:t>Train data </a:t>
            </a:r>
            <a:endParaRPr lang="en-US" sz="2800" dirty="0">
              <a:solidFill>
                <a:schemeClr val="bg1"/>
              </a:solidFill>
            </a:endParaRPr>
          </a:p>
        </p:txBody>
      </p:sp>
      <p:pic>
        <p:nvPicPr>
          <p:cNvPr id="2050" name="Picture 2" descr="https://lh3.googleusercontent.com/KZ_tC07HUtU1H-LYZdu7fHbx3L8SerYGcA2otCoz0g-vN6yu7m0h0dXsuB3irgAzxtVoIvWqjGW4ybUHl7ZmGW1ZUURJBYVyLhXrHsjx24Br6e48MdsMFrYsgTvTlfuXjqE5I7c0qdY"/>
          <p:cNvPicPr>
            <a:picLocks noChangeAspect="1" noChangeArrowheads="1"/>
          </p:cNvPicPr>
          <p:nvPr/>
        </p:nvPicPr>
        <p:blipFill>
          <a:blip r:embed="rId2"/>
          <a:srcRect l="15833" t="34091" r="39167" b="22925"/>
          <a:stretch>
            <a:fillRect/>
          </a:stretch>
        </p:blipFill>
        <p:spPr bwMode="auto">
          <a:xfrm>
            <a:off x="571472" y="1178709"/>
            <a:ext cx="7929618" cy="3193874"/>
          </a:xfrm>
          <a:prstGeom prst="rect">
            <a:avLst/>
          </a:prstGeom>
          <a:noFill/>
        </p:spPr>
      </p:pic>
      <p:sp>
        <p:nvSpPr>
          <p:cNvPr id="4" name="TextBox 3"/>
          <p:cNvSpPr txBox="1"/>
          <p:nvPr/>
        </p:nvSpPr>
        <p:spPr>
          <a:xfrm>
            <a:off x="571472" y="4500576"/>
            <a:ext cx="6000792" cy="369332"/>
          </a:xfrm>
          <a:prstGeom prst="rect">
            <a:avLst/>
          </a:prstGeom>
          <a:noFill/>
        </p:spPr>
        <p:txBody>
          <a:bodyPr wrap="square" rtlCol="0">
            <a:spAutoFit/>
          </a:bodyPr>
          <a:lstStyle/>
          <a:p>
            <a:r>
              <a:rPr lang="en-AU" dirty="0" smtClean="0"/>
              <a:t>Note: 1.2million images are supplied as train data</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472" y="214296"/>
            <a:ext cx="8246070" cy="610820"/>
          </a:xfrm>
        </p:spPr>
        <p:txBody>
          <a:bodyPr>
            <a:normAutofit/>
          </a:bodyPr>
          <a:lstStyle/>
          <a:p>
            <a:r>
              <a:rPr lang="en-AU" sz="2800" dirty="0" smtClean="0">
                <a:solidFill>
                  <a:schemeClr val="bg1"/>
                </a:solidFill>
              </a:rPr>
              <a:t>Test data</a:t>
            </a:r>
            <a:endParaRPr lang="en-US" sz="2800" dirty="0">
              <a:solidFill>
                <a:schemeClr val="bg1"/>
              </a:solidFill>
            </a:endParaRPr>
          </a:p>
        </p:txBody>
      </p:sp>
      <p:pic>
        <p:nvPicPr>
          <p:cNvPr id="22530" name="Picture 2" descr="https://lh5.googleusercontent.com/IT60OVOWw55hMepmB9RtSzlROXNQt_UYTW4Jv4r7Zm-x7M9X8Jo1UMt93k-F7dDOFqJK-tKl7zKyi8X87ikdcrJWHlMahEtJ-r3qUtuIyPUEnGXAHXy52uBlWdxiD-iWr69fOt5y_sw"/>
          <p:cNvPicPr>
            <a:picLocks noChangeAspect="1" noChangeArrowheads="1"/>
          </p:cNvPicPr>
          <p:nvPr/>
        </p:nvPicPr>
        <p:blipFill>
          <a:blip r:embed="rId2"/>
          <a:srcRect l="15922" t="26367" r="45644" b="31640"/>
          <a:stretch>
            <a:fillRect/>
          </a:stretch>
        </p:blipFill>
        <p:spPr bwMode="auto">
          <a:xfrm>
            <a:off x="714348" y="1142990"/>
            <a:ext cx="7500990" cy="3455813"/>
          </a:xfrm>
          <a:prstGeom prst="rect">
            <a:avLst/>
          </a:prstGeom>
          <a:noFill/>
        </p:spPr>
      </p:pic>
      <p:sp>
        <p:nvSpPr>
          <p:cNvPr id="4" name="TextBox 3"/>
          <p:cNvSpPr txBox="1"/>
          <p:nvPr/>
        </p:nvSpPr>
        <p:spPr>
          <a:xfrm>
            <a:off x="571472" y="4500576"/>
            <a:ext cx="6000792" cy="369332"/>
          </a:xfrm>
          <a:prstGeom prst="rect">
            <a:avLst/>
          </a:prstGeom>
          <a:noFill/>
        </p:spPr>
        <p:txBody>
          <a:bodyPr wrap="square" rtlCol="0">
            <a:spAutoFit/>
          </a:bodyPr>
          <a:lstStyle/>
          <a:p>
            <a:r>
              <a:rPr lang="en-AU" dirty="0" smtClean="0"/>
              <a:t>Note: 117 thousands images are supplied as test data</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472" y="214296"/>
            <a:ext cx="8246070" cy="610820"/>
          </a:xfrm>
        </p:spPr>
        <p:txBody>
          <a:bodyPr>
            <a:normAutofit/>
          </a:bodyPr>
          <a:lstStyle/>
          <a:p>
            <a:r>
              <a:rPr lang="en-AU" sz="2800" dirty="0" smtClean="0">
                <a:solidFill>
                  <a:schemeClr val="bg1"/>
                </a:solidFill>
              </a:rPr>
              <a:t>Top 10 most popular </a:t>
            </a:r>
            <a:r>
              <a:rPr lang="en-AU" sz="2800" dirty="0" smtClean="0">
                <a:solidFill>
                  <a:schemeClr val="bg1"/>
                </a:solidFill>
              </a:rPr>
              <a:t>landmarks in train data</a:t>
            </a:r>
            <a:endParaRPr lang="en-US" sz="2800" dirty="0">
              <a:solidFill>
                <a:schemeClr val="bg1"/>
              </a:solidFill>
            </a:endParaRPr>
          </a:p>
        </p:txBody>
      </p:sp>
      <p:pic>
        <p:nvPicPr>
          <p:cNvPr id="24578" name="Picture 2" descr="https://lh3.googleusercontent.com/ZRefMFj-SFoekEhxQ-njmLg6nH8MksceM3McFK4UU78hpt6_IoBrlCk66dAKSbmHO-3HVGvxT5Dhh1oHP7nfaOs0PkmdRN3Ns8v-lQ4iBfOW8jCHhs8wtS03wMgoWo3jIwlzQ-KTBms"/>
          <p:cNvPicPr>
            <a:picLocks noChangeAspect="1" noChangeArrowheads="1"/>
          </p:cNvPicPr>
          <p:nvPr/>
        </p:nvPicPr>
        <p:blipFill>
          <a:blip r:embed="rId2"/>
          <a:srcRect l="15923" t="27344" r="40702" b="7226"/>
          <a:stretch>
            <a:fillRect/>
          </a:stretch>
        </p:blipFill>
        <p:spPr bwMode="auto">
          <a:xfrm>
            <a:off x="1000100" y="1138220"/>
            <a:ext cx="6072230" cy="3862422"/>
          </a:xfrm>
          <a:prstGeom prst="rect">
            <a:avLst/>
          </a:prstGeom>
          <a:noFill/>
        </p:spPr>
      </p:pic>
      <p:sp>
        <p:nvSpPr>
          <p:cNvPr id="4" name="TextBox 3"/>
          <p:cNvSpPr txBox="1"/>
          <p:nvPr/>
        </p:nvSpPr>
        <p:spPr>
          <a:xfrm>
            <a:off x="7286644" y="1500180"/>
            <a:ext cx="1571636" cy="2862322"/>
          </a:xfrm>
          <a:prstGeom prst="rect">
            <a:avLst/>
          </a:prstGeom>
          <a:noFill/>
        </p:spPr>
        <p:txBody>
          <a:bodyPr wrap="square" rtlCol="0">
            <a:spAutoFit/>
          </a:bodyPr>
          <a:lstStyle/>
          <a:p>
            <a:r>
              <a:rPr lang="en-AU" dirty="0" smtClean="0"/>
              <a:t>1-   9633</a:t>
            </a:r>
          </a:p>
          <a:p>
            <a:r>
              <a:rPr lang="en-AU" dirty="0" smtClean="0"/>
              <a:t>2-   6051</a:t>
            </a:r>
          </a:p>
          <a:p>
            <a:r>
              <a:rPr lang="en-AU" dirty="0" smtClean="0"/>
              <a:t>3-   6599</a:t>
            </a:r>
          </a:p>
          <a:p>
            <a:r>
              <a:rPr lang="en-AU" dirty="0" smtClean="0"/>
              <a:t>4-   9779</a:t>
            </a:r>
          </a:p>
          <a:p>
            <a:r>
              <a:rPr lang="en-AU" dirty="0" smtClean="0"/>
              <a:t>5-   2061</a:t>
            </a:r>
          </a:p>
          <a:p>
            <a:r>
              <a:rPr lang="en-AU" dirty="0" smtClean="0"/>
              <a:t>6-   5554</a:t>
            </a:r>
          </a:p>
          <a:p>
            <a:r>
              <a:rPr lang="en-AU" dirty="0" smtClean="0"/>
              <a:t>7-   6651</a:t>
            </a:r>
          </a:p>
          <a:p>
            <a:r>
              <a:rPr lang="en-AU" dirty="0" smtClean="0"/>
              <a:t>8-   5376</a:t>
            </a:r>
          </a:p>
          <a:p>
            <a:r>
              <a:rPr lang="en-AU" dirty="0" smtClean="0"/>
              <a:t>9-   6696</a:t>
            </a:r>
          </a:p>
          <a:p>
            <a:r>
              <a:rPr lang="en-AU" dirty="0" smtClean="0"/>
              <a:t>10- 2743</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1435</TotalTime>
  <Words>477</Words>
  <Application>Microsoft Office PowerPoint</Application>
  <PresentationFormat>On-screen Show (16:9)</PresentationFormat>
  <Paragraphs>139</Paragraphs>
  <Slides>27</Slides>
  <Notes>1</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Capstone Project @GA </vt:lpstr>
      <vt:lpstr>Outline</vt:lpstr>
      <vt:lpstr>Slide 3</vt:lpstr>
      <vt:lpstr>Slide 4</vt:lpstr>
      <vt:lpstr>Success Metrics</vt:lpstr>
      <vt:lpstr>Project value </vt:lpstr>
      <vt:lpstr>Train data </vt:lpstr>
      <vt:lpstr>Test data</vt:lpstr>
      <vt:lpstr>Top 10 most popular landmarks in train data</vt:lpstr>
      <vt:lpstr>Landmark distribution</vt:lpstr>
      <vt:lpstr>Image storage websites</vt:lpstr>
      <vt:lpstr> St. Peter's Basilica (Latin: Basilica Sancti Petri), is an Italian Renaissance church in Vatican City, the papal enclave within the city of Rome.  </vt:lpstr>
      <vt:lpstr> The Colosseum or Coliseum also known as the Flavian Amphitheatre is an oval amphitheatre in the centre of the city of Rome, Italy </vt:lpstr>
      <vt:lpstr>Slide 14</vt:lpstr>
      <vt:lpstr>Slide 15</vt:lpstr>
      <vt:lpstr>What is a image?</vt:lpstr>
      <vt:lpstr>Plans </vt:lpstr>
      <vt:lpstr>How do we classify images?</vt:lpstr>
      <vt:lpstr>What features can be extracted? </vt:lpstr>
      <vt:lpstr>What does CNN* look like?</vt:lpstr>
      <vt:lpstr>What does convolution do?</vt:lpstr>
      <vt:lpstr>Classification results on two classes</vt:lpstr>
      <vt:lpstr>Slide 23</vt:lpstr>
      <vt:lpstr> [0.62, 0.03, 0.11, 0.08, 0.16] </vt:lpstr>
      <vt:lpstr>Accuracy summary</vt:lpstr>
      <vt:lpstr>Future work</vt:lpstr>
      <vt:lpstr>Slide 27</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dc:creator>
  <cp:lastModifiedBy>wei fu</cp:lastModifiedBy>
  <cp:revision>168</cp:revision>
  <dcterms:created xsi:type="dcterms:W3CDTF">2013-08-21T19:17:07Z</dcterms:created>
  <dcterms:modified xsi:type="dcterms:W3CDTF">2018-08-27T07:42:04Z</dcterms:modified>
</cp:coreProperties>
</file>

<file path=docProps/thumbnail.jpeg>
</file>